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4" r:id="rId3"/>
    <p:sldId id="286" r:id="rId4"/>
    <p:sldId id="287" r:id="rId5"/>
    <p:sldId id="302" r:id="rId6"/>
    <p:sldId id="306" r:id="rId7"/>
    <p:sldId id="307" r:id="rId8"/>
    <p:sldId id="288" r:id="rId9"/>
    <p:sldId id="303" r:id="rId10"/>
    <p:sldId id="290" r:id="rId11"/>
    <p:sldId id="308" r:id="rId12"/>
    <p:sldId id="310" r:id="rId13"/>
    <p:sldId id="311" r:id="rId14"/>
    <p:sldId id="301" r:id="rId15"/>
    <p:sldId id="314" r:id="rId16"/>
    <p:sldId id="315" r:id="rId17"/>
    <p:sldId id="309" r:id="rId18"/>
    <p:sldId id="312" r:id="rId19"/>
    <p:sldId id="313" r:id="rId20"/>
    <p:sldId id="294" r:id="rId21"/>
    <p:sldId id="299" r:id="rId22"/>
    <p:sldId id="298" r:id="rId23"/>
    <p:sldId id="300" r:id="rId24"/>
    <p:sldId id="289" r:id="rId25"/>
  </p:sldIdLst>
  <p:sldSz cx="18288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15457"/>
    <a:srgbClr val="FFFAAA"/>
    <a:srgbClr val="17BDB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4"/>
    <p:restoredTop sz="65356"/>
  </p:normalViewPr>
  <p:slideViewPr>
    <p:cSldViewPr snapToGrid="0" snapToObjects="1">
      <p:cViewPr varScale="1">
        <p:scale>
          <a:sx n="36" d="100"/>
          <a:sy n="36" d="100"/>
        </p:scale>
        <p:origin x="592" y="232"/>
      </p:cViewPr>
      <p:guideLst/>
    </p:cSldViewPr>
  </p:slideViewPr>
  <p:notesTextViewPr>
    <p:cViewPr>
      <p:scale>
        <a:sx n="1" d="1"/>
        <a:sy n="1" d="1"/>
      </p:scale>
      <p:origin x="0" y="-32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856418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marR="0" lvl="0" indent="0" algn="l" defTabSz="821531" rtl="0" fontAlgn="auto" latinLnBrk="0" hangingPunct="0">
              <a:lnSpc>
                <a:spcPct val="150000"/>
              </a:lnSpc>
              <a:spcBef>
                <a:spcPts val="0"/>
              </a:spcBef>
              <a:spcAft>
                <a:spcPts val="0"/>
              </a:spcAft>
              <a:buClrTx/>
              <a:buSzTx/>
              <a:buFontTx/>
              <a:buNone/>
              <a:tabLst/>
            </a:pPr>
            <a:endParaRPr kumimoji="0" lang="en-US" sz="5000" b="0" i="0" u="none" strike="noStrike" cap="none" spc="0" normalizeH="0" baseline="0" dirty="0" smtClean="0">
              <a:ln>
                <a:noFill/>
              </a:ln>
              <a:solidFill>
                <a:schemeClr val="tx1">
                  <a:lumMod val="95000"/>
                </a:schemeClr>
              </a:solidFill>
              <a:effectLst/>
              <a:uFillTx/>
              <a:latin typeface="Calisto MT" charset="0"/>
              <a:ea typeface="Calisto MT" charset="0"/>
              <a:cs typeface="Calisto MT" charset="0"/>
              <a:sym typeface="Conduit ITC Light"/>
            </a:endParaRPr>
          </a:p>
        </p:txBody>
      </p:sp>
    </p:spTree>
    <p:extLst>
      <p:ext uri="{BB962C8B-B14F-4D97-AF65-F5344CB8AC3E}">
        <p14:creationId xmlns:p14="http://schemas.microsoft.com/office/powerpoint/2010/main" val="1320255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Cassandra er bygget opp av et </a:t>
            </a:r>
            <a:r>
              <a:rPr lang="nb-NO" b="1" baseline="0" dirty="0" err="1" smtClean="0"/>
              <a:t>cluster</a:t>
            </a:r>
            <a:r>
              <a:rPr lang="nb-NO" b="1" baseline="0" dirty="0" smtClean="0"/>
              <a:t>: </a:t>
            </a:r>
            <a:r>
              <a:rPr lang="nb-NO" b="0" baseline="0" dirty="0" smtClean="0"/>
              <a:t>Et </a:t>
            </a:r>
            <a:r>
              <a:rPr lang="nb-NO" b="0" baseline="0" dirty="0" err="1" smtClean="0"/>
              <a:t>cluster</a:t>
            </a:r>
            <a:r>
              <a:rPr lang="nb-NO" b="0" baseline="0" dirty="0" smtClean="0"/>
              <a:t> er en samling av flere </a:t>
            </a:r>
            <a:r>
              <a:rPr lang="nb-NO" b="0" baseline="0" dirty="0" err="1" smtClean="0"/>
              <a:t>cassandra</a:t>
            </a:r>
            <a:r>
              <a:rPr lang="nb-NO" b="0" baseline="0" dirty="0" smtClean="0"/>
              <a:t>-instanser som snakker sammen, og utgjør </a:t>
            </a:r>
            <a:r>
              <a:rPr lang="nb-NO" b="0" baseline="0" dirty="0" err="1" smtClean="0"/>
              <a:t>èn</a:t>
            </a:r>
            <a:r>
              <a:rPr lang="nb-NO" b="0" baseline="0" dirty="0" smtClean="0"/>
              <a:t> Cassandra database.</a:t>
            </a:r>
            <a:endParaRPr lang="nb-NO" b="1" baseline="0" dirty="0" smtClean="0"/>
          </a:p>
          <a:p>
            <a:pPr marL="342900" lvl="2" indent="-342900">
              <a:buSzPct val="75000"/>
              <a:buFont typeface="Arial" charset="0"/>
              <a:buChar char="•"/>
            </a:pPr>
            <a:endParaRPr lang="nb-NO" b="1" baseline="0" dirty="0" smtClean="0"/>
          </a:p>
          <a:p>
            <a:pPr marL="342900" lvl="2" indent="-342900">
              <a:buSzPct val="75000"/>
              <a:buFont typeface="Arial" charset="0"/>
              <a:buChar char="•"/>
            </a:pPr>
            <a:r>
              <a:rPr lang="nb-NO" b="1" baseline="0" dirty="0" smtClean="0"/>
              <a:t>Distribuert</a:t>
            </a:r>
            <a:r>
              <a:rPr lang="nb-NO" baseline="0" dirty="0" smtClean="0"/>
              <a:t>: Mange noder som snakker sammen, enten virtuelle eller fysiske maskiner.</a:t>
            </a:r>
            <a:br>
              <a:rPr lang="nb-NO" baseline="0" dirty="0" smtClean="0"/>
            </a:br>
            <a:r>
              <a:rPr lang="nb-NO" baseline="0" dirty="0" smtClean="0"/>
              <a:t>Nodene kan være på samme sted fysisk, eller spredt over ulike geografiske lokasjoner</a:t>
            </a:r>
          </a:p>
          <a:p>
            <a:pPr marL="342900" lvl="3" indent="-342900">
              <a:buSzPct val="75000"/>
              <a:buFont typeface="Arial" charset="0"/>
              <a:buChar char="•"/>
            </a:pPr>
            <a:endParaRPr lang="nb-NO" baseline="0" dirty="0" smtClean="0"/>
          </a:p>
          <a:p>
            <a:pPr marL="342900" lvl="3" indent="-342900">
              <a:buSzPct val="75000"/>
              <a:buFont typeface="Arial" charset="0"/>
              <a:buChar char="•"/>
            </a:pPr>
            <a:r>
              <a:rPr lang="nb-NO" b="1" baseline="0" dirty="0" smtClean="0"/>
              <a:t>Desentralisert</a:t>
            </a:r>
            <a:r>
              <a:rPr lang="nb-NO" b="0" baseline="0" dirty="0" smtClean="0"/>
              <a:t>: Det er ingen master-slave arkitektur. Alle noder er like og vet om hverandre. Det betyr at du kan spørre hvilken node du vil og få svar -&gt; de vet om hverandre og hvilke data hver enkelt node holder på.</a:t>
            </a:r>
            <a:r>
              <a:rPr lang="nb-NO" b="1" baseline="0" dirty="0" smtClean="0"/>
              <a:t> </a:t>
            </a:r>
            <a:br>
              <a:rPr lang="nb-NO" b="1" baseline="0" dirty="0" smtClean="0"/>
            </a:br>
            <a:r>
              <a:rPr lang="nb-NO" b="0" baseline="0" dirty="0" smtClean="0"/>
              <a:t>En hvilken som helst node kan opptre som en ”</a:t>
            </a:r>
            <a:r>
              <a:rPr lang="nb-NO" b="0" baseline="0" dirty="0" err="1" smtClean="0"/>
              <a:t>coordinator</a:t>
            </a:r>
            <a:r>
              <a:rPr lang="nb-NO" b="0" baseline="0" dirty="0" smtClean="0"/>
              <a:t> node”, en </a:t>
            </a:r>
            <a:r>
              <a:rPr lang="nb-NO" b="0" baseline="0" dirty="0" err="1" smtClean="0"/>
              <a:t>midertidig</a:t>
            </a:r>
            <a:r>
              <a:rPr lang="nb-NO" b="0" baseline="0" dirty="0" smtClean="0"/>
              <a:t> master for akkurat den ene </a:t>
            </a:r>
            <a:r>
              <a:rPr lang="nb-NO" b="0" baseline="0" dirty="0" err="1" smtClean="0"/>
              <a:t>requesten</a:t>
            </a:r>
            <a:r>
              <a:rPr lang="nb-NO" b="0" baseline="0" dirty="0" smtClean="0"/>
              <a:t>, enten </a:t>
            </a:r>
            <a:r>
              <a:rPr lang="nb-NO" b="0" baseline="0" dirty="0" err="1" smtClean="0"/>
              <a:t>read</a:t>
            </a:r>
            <a:r>
              <a:rPr lang="nb-NO" b="0" baseline="0" dirty="0" smtClean="0"/>
              <a:t> eller </a:t>
            </a:r>
            <a:r>
              <a:rPr lang="nb-NO" b="0" baseline="0" dirty="0" err="1" smtClean="0"/>
              <a:t>write</a:t>
            </a:r>
            <a:r>
              <a:rPr lang="nb-NO" b="0" baseline="0" dirty="0" smtClean="0"/>
              <a:t>.</a:t>
            </a:r>
            <a:br>
              <a:rPr lang="nb-NO" b="0" baseline="0" dirty="0" smtClean="0"/>
            </a:br>
            <a:r>
              <a:rPr lang="nb-NO" b="0" baseline="0" dirty="0" smtClean="0"/>
              <a:t>Det betyr at de ikke har et single </a:t>
            </a:r>
            <a:r>
              <a:rPr lang="nb-NO" b="0" baseline="0" dirty="0" err="1" smtClean="0"/>
              <a:t>point</a:t>
            </a:r>
            <a:r>
              <a:rPr lang="nb-NO" b="0" baseline="0" dirty="0" smtClean="0"/>
              <a:t> </a:t>
            </a:r>
            <a:r>
              <a:rPr lang="nb-NO" b="0" baseline="0" dirty="0" err="1" smtClean="0"/>
              <a:t>of</a:t>
            </a:r>
            <a:r>
              <a:rPr lang="nb-NO" b="0" baseline="0" dirty="0" smtClean="0"/>
              <a:t> </a:t>
            </a:r>
            <a:r>
              <a:rPr lang="nb-NO" b="0" baseline="0" dirty="0" err="1" smtClean="0"/>
              <a:t>failure</a:t>
            </a:r>
            <a:r>
              <a:rPr lang="nb-NO" b="0" baseline="0" dirty="0" smtClean="0"/>
              <a:t>, som fort kan skje i master-slave arkitekturer hvor det er en master som ”styrer” slavene, og vet hvor data finnes. Hvis masteren forsvinner kan det oppstå problemer. I Cassandra kan du bare kontakte en annen node.</a:t>
            </a:r>
          </a:p>
          <a:p>
            <a:pPr marL="342900" lvl="3" indent="-342900">
              <a:buSzPct val="75000"/>
              <a:buFont typeface="Arial" charset="0"/>
              <a:buChar char="•"/>
            </a:pPr>
            <a:endParaRPr lang="nb-NO" b="0" baseline="0" dirty="0" smtClean="0"/>
          </a:p>
          <a:p>
            <a:pPr marL="342900" lvl="3" indent="-342900">
              <a:buSzPct val="75000"/>
              <a:buFont typeface="Arial" charset="0"/>
              <a:buChar char="•"/>
            </a:pPr>
            <a:r>
              <a:rPr lang="nb-NO" b="1" baseline="0" dirty="0" err="1" smtClean="0"/>
              <a:t>HashRing</a:t>
            </a:r>
            <a:r>
              <a:rPr lang="nb-NO" b="0" baseline="0" dirty="0" smtClean="0"/>
              <a:t>: </a:t>
            </a:r>
            <a:r>
              <a:rPr lang="nb-NO" b="0" baseline="0" dirty="0" err="1" smtClean="0"/>
              <a:t>HashRing</a:t>
            </a:r>
            <a:r>
              <a:rPr lang="nb-NO" b="0" baseline="0" dirty="0" smtClean="0"/>
              <a:t> er et gigantisk </a:t>
            </a:r>
            <a:r>
              <a:rPr lang="nb-NO" b="0" baseline="0" dirty="0" err="1" smtClean="0"/>
              <a:t>HashMap</a:t>
            </a:r>
            <a:r>
              <a:rPr lang="nb-NO" b="0" baseline="0" dirty="0" smtClean="0"/>
              <a:t> som ”</a:t>
            </a:r>
            <a:r>
              <a:rPr lang="nb-NO" b="0" baseline="0" dirty="0" err="1" smtClean="0"/>
              <a:t>wrapper</a:t>
            </a:r>
            <a:r>
              <a:rPr lang="nb-NO" b="0" baseline="0" dirty="0" smtClean="0"/>
              <a:t> rundt” når du kommer til </a:t>
            </a:r>
            <a:r>
              <a:rPr lang="nb-NO" b="0" baseline="0" dirty="0" err="1" smtClean="0"/>
              <a:t>max-value</a:t>
            </a:r>
            <a:r>
              <a:rPr lang="nb-NO" b="0" baseline="0" dirty="0" smtClean="0"/>
              <a:t>. </a:t>
            </a:r>
            <a:br>
              <a:rPr lang="nb-NO" b="0" baseline="0" dirty="0" smtClean="0"/>
            </a:br>
            <a:r>
              <a:rPr lang="nb-NO" b="0" baseline="0" dirty="0" smtClean="0"/>
              <a:t>Når en verdi skrives eller leses fra Cassandra er det første som skjer at nøkkelen, den unike identifikatoren, </a:t>
            </a:r>
            <a:r>
              <a:rPr lang="nb-NO" b="0" baseline="0" dirty="0" err="1" smtClean="0"/>
              <a:t>hashes</a:t>
            </a:r>
            <a:r>
              <a:rPr lang="nb-NO" b="0" baseline="0" dirty="0" smtClean="0"/>
              <a:t>. </a:t>
            </a:r>
            <a:br>
              <a:rPr lang="nb-NO" b="0" baseline="0" dirty="0" smtClean="0"/>
            </a:br>
            <a:r>
              <a:rPr lang="nb-NO" b="0" baseline="0" dirty="0" err="1" smtClean="0"/>
              <a:t>Hashen</a:t>
            </a:r>
            <a:r>
              <a:rPr lang="nb-NO" b="0" baseline="0" dirty="0" smtClean="0"/>
              <a:t> som kommer fra nøkkelen sier Cassandra hvilken node som inneholder dataene.</a:t>
            </a:r>
            <a:br>
              <a:rPr lang="nb-NO" b="0" baseline="0" dirty="0" smtClean="0"/>
            </a:br>
            <a:r>
              <a:rPr lang="nb-NO" b="0" baseline="0" dirty="0" smtClean="0"/>
              <a:t>Nodene har fordelt ansvaret for alle gyldige verdier i </a:t>
            </a:r>
            <a:r>
              <a:rPr lang="nb-NO" b="0" baseline="0" dirty="0" err="1" smtClean="0"/>
              <a:t>HashMapet</a:t>
            </a:r>
            <a:r>
              <a:rPr lang="nb-NO" b="0" baseline="0" dirty="0" smtClean="0"/>
              <a:t> seg imellom på forhånd.</a:t>
            </a:r>
            <a:endParaRPr lang="nb-NO" b="1" baseline="0" dirty="0" smtClean="0"/>
          </a:p>
        </p:txBody>
      </p:sp>
    </p:spTree>
    <p:extLst>
      <p:ext uri="{BB962C8B-B14F-4D97-AF65-F5344CB8AC3E}">
        <p14:creationId xmlns:p14="http://schemas.microsoft.com/office/powerpoint/2010/main" val="1585402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hvis en node går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Denne noden har dataene vi trenger...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være nettverksfeil, hardwarefeil eller strømbrudd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kan til og med være naturkatastrofer som tornadoer som slår ut hele datasentre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Hva gjør vi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Hvordan kan vi fortsatt sørge for at dataene er tilgjengelige </a:t>
            </a:r>
            <a:r>
              <a:rPr lang="nb-NO" b="0" baseline="0" dirty="0" err="1" smtClean="0"/>
              <a:t>selvom</a:t>
            </a:r>
            <a:r>
              <a:rPr lang="nb-NO" b="0" baseline="0" dirty="0" smtClean="0"/>
              <a:t> noden som er ansvarlig er nede?</a:t>
            </a:r>
          </a:p>
        </p:txBody>
      </p:sp>
    </p:spTree>
    <p:extLst>
      <p:ext uri="{BB962C8B-B14F-4D97-AF65-F5344CB8AC3E}">
        <p14:creationId xmlns:p14="http://schemas.microsoft.com/office/powerpoint/2010/main" val="1223319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err="1" smtClean="0"/>
              <a:t>Replikering</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Det vil si å lagre ”kopier” av data i </a:t>
            </a:r>
            <a:r>
              <a:rPr lang="nb-NO" baseline="0" dirty="0" err="1" smtClean="0"/>
              <a:t>clusteret</a:t>
            </a:r>
            <a:r>
              <a:rPr lang="nb-NO" baseline="0" dirty="0" smtClean="0"/>
              <a:t>. Lagre data flere ganger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Sikrer redundans hvis en eller flere noder skulle gå ned eller bli borte.</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replikasjonsfaktor på 3 betyr at det dataene finnes på totalt 3 noder i </a:t>
            </a:r>
            <a:r>
              <a:rPr lang="nb-NO" baseline="0" dirty="0" err="1" smtClean="0"/>
              <a:t>clusteret</a:t>
            </a:r>
            <a:r>
              <a:rPr lang="nb-NO" baseline="0" dirty="0" smtClean="0"/>
              <a:t> som holder på samme verdi.</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Nodene i </a:t>
            </a:r>
            <a:r>
              <a:rPr lang="nb-NO" baseline="0" dirty="0" err="1" smtClean="0"/>
              <a:t>clusteret</a:t>
            </a:r>
            <a:r>
              <a:rPr lang="nb-NO" baseline="0" dirty="0" smtClean="0"/>
              <a:t> vet om dette slik at de kan spørre riktige noder hvis de ikke for eksempel ikke får svar.</a:t>
            </a:r>
          </a:p>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1702805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Hvis vi tar opp igjen denne tegningen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har en </a:t>
            </a:r>
            <a:r>
              <a:rPr lang="nb-NO" b="0" baseline="0" dirty="0" err="1" smtClean="0"/>
              <a:t>replikeringsfaktor</a:t>
            </a:r>
            <a:r>
              <a:rPr lang="nb-NO" b="0" baseline="0" dirty="0" smtClean="0"/>
              <a:t> på 3</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vil si at det finnes tre innslag av verdien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 Verdien vi skal ha er på nodene med gul ring rundt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Etter at nøkkelen vi leter etter er </a:t>
            </a:r>
            <a:r>
              <a:rPr lang="nb-NO" b="0" baseline="0" dirty="0" err="1" smtClean="0"/>
              <a:t>hashet</a:t>
            </a:r>
            <a:r>
              <a:rPr lang="nb-NO" b="0" baseline="0" dirty="0" smtClean="0"/>
              <a:t> vet Cassandra at verdien finnes på den rød noden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vi har en </a:t>
            </a:r>
            <a:r>
              <a:rPr lang="nb-NO" b="0" baseline="0" dirty="0" err="1" smtClean="0"/>
              <a:t>replikeringsfaktor</a:t>
            </a:r>
            <a:r>
              <a:rPr lang="nb-NO" b="0" baseline="0" dirty="0" smtClean="0"/>
              <a:t> på 3 spør den også de neste to nodene i </a:t>
            </a:r>
            <a:r>
              <a:rPr lang="nb-NO" b="0" baseline="0" dirty="0" err="1" smtClean="0"/>
              <a:t>clusteret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Disse skal også ha denne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den rød noden er offline svarer den ikke, men Cassandra får svar fra de andre to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Klarer å returnere verdien til brukeren </a:t>
            </a:r>
            <a:r>
              <a:rPr lang="nb-NO" b="0" baseline="0" dirty="0" err="1" smtClean="0"/>
              <a:t>selvom</a:t>
            </a:r>
            <a:r>
              <a:rPr lang="nb-NO" b="0" baseline="0" dirty="0" smtClean="0"/>
              <a:t> den ansvarlige noden er offline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952063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tar oss over på et annet tema; </a:t>
            </a:r>
            <a:r>
              <a:rPr lang="nb-NO" baseline="0" dirty="0" err="1" smtClean="0"/>
              <a:t>Eventual</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Cassandra er det mer </a:t>
            </a:r>
            <a:r>
              <a:rPr lang="nb-NO" baseline="0" dirty="0" err="1" smtClean="0"/>
              <a:t>tunable</a:t>
            </a:r>
            <a:r>
              <a:rPr lang="nb-NO" baseline="0" dirty="0" smtClean="0"/>
              <a:t> </a:t>
            </a:r>
            <a:r>
              <a:rPr lang="nb-NO" baseline="0" dirty="0" err="1" smtClean="0"/>
              <a:t>consistency</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CAP </a:t>
            </a:r>
            <a:r>
              <a:rPr lang="nb-NO" baseline="0" dirty="0" err="1" smtClean="0"/>
              <a:t>theorem</a:t>
            </a:r>
            <a:r>
              <a:rPr lang="nb-NO" baseline="0" dirty="0" smtClean="0"/>
              <a:t> ble nevnt </a:t>
            </a:r>
            <a:r>
              <a:rPr lang="nb-NO" baseline="0" dirty="0" smtClean="0"/>
              <a:t>tidligere. </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Consistency</a:t>
            </a:r>
            <a:r>
              <a:rPr lang="nb-NO" b="1" baseline="0" dirty="0" smtClean="0"/>
              <a:t>:</a:t>
            </a:r>
            <a:r>
              <a:rPr lang="nb-NO" b="0" baseline="0" dirty="0" smtClean="0"/>
              <a:t> Alle nodene ser samme data samtidig</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Availability</a:t>
            </a:r>
            <a:r>
              <a:rPr lang="nb-NO" b="1" baseline="0" dirty="0" smtClean="0"/>
              <a:t>: </a:t>
            </a:r>
            <a:r>
              <a:rPr lang="nb-NO" b="0" baseline="0" dirty="0" smtClean="0"/>
              <a:t>Garanterer at alle </a:t>
            </a:r>
            <a:r>
              <a:rPr lang="nb-NO" b="0" baseline="0" dirty="0" err="1" smtClean="0"/>
              <a:t>requests</a:t>
            </a:r>
            <a:r>
              <a:rPr lang="nb-NO" b="0" baseline="0" dirty="0" smtClean="0"/>
              <a:t> får svar, </a:t>
            </a:r>
            <a:r>
              <a:rPr lang="nb-NO" b="0" baseline="0" dirty="0" err="1" smtClean="0"/>
              <a:t>selvom</a:t>
            </a:r>
            <a:r>
              <a:rPr lang="nb-NO" b="0" baseline="0" dirty="0" smtClean="0"/>
              <a:t> det er </a:t>
            </a:r>
            <a:r>
              <a:rPr lang="nb-NO" b="0" baseline="0" dirty="0" err="1" smtClean="0"/>
              <a:t>success</a:t>
            </a:r>
            <a:r>
              <a:rPr lang="nb-NO" b="0" baseline="0" dirty="0" smtClean="0"/>
              <a:t> eller </a:t>
            </a:r>
            <a:r>
              <a:rPr lang="nb-NO" b="0" baseline="0" dirty="0" err="1" smtClean="0"/>
              <a:t>failure</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err="1" smtClean="0"/>
              <a:t>Partition</a:t>
            </a:r>
            <a:r>
              <a:rPr lang="nb-NO" b="1" baseline="0" dirty="0" smtClean="0"/>
              <a:t> </a:t>
            </a:r>
            <a:r>
              <a:rPr lang="nb-NO" b="1" baseline="0" dirty="0" err="1" smtClean="0"/>
              <a:t>tolerance</a:t>
            </a:r>
            <a:r>
              <a:rPr lang="nb-NO" b="1" baseline="0" dirty="0" smtClean="0"/>
              <a:t>: </a:t>
            </a:r>
            <a:r>
              <a:rPr lang="nb-NO" b="0" baseline="0" dirty="0" smtClean="0"/>
              <a:t>Systemet fungerer selv ved </a:t>
            </a:r>
            <a:r>
              <a:rPr lang="nb-NO" b="0" baseline="0" dirty="0" err="1" smtClean="0"/>
              <a:t>partisjonering</a:t>
            </a:r>
            <a:r>
              <a:rPr lang="nb-NO" b="0" baseline="0" dirty="0" smtClean="0"/>
              <a:t> på grunn av </a:t>
            </a:r>
            <a:r>
              <a:rPr lang="nb-NO" b="0" baseline="0" dirty="0" err="1" smtClean="0"/>
              <a:t>f.eks</a:t>
            </a:r>
            <a:r>
              <a:rPr lang="nb-NO" b="0" baseline="0" dirty="0" smtClean="0"/>
              <a:t> nettverksbrudd (Split-</a:t>
            </a:r>
            <a:r>
              <a:rPr lang="nb-NO" b="0" baseline="0" dirty="0" err="1" smtClean="0"/>
              <a:t>brain</a:t>
            </a:r>
            <a:r>
              <a:rPr lang="nb-NO" b="0"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mulig å oppfylle alle tre 100%. Kan ikke garantere for 100% konsistente data ved nettverksbrudd hvis du fortsatt skal være tilgjengelig (</a:t>
            </a:r>
            <a:r>
              <a:rPr lang="nb-NO" b="1" baseline="0" dirty="0" smtClean="0"/>
              <a:t>P</a:t>
            </a:r>
            <a:r>
              <a:rPr lang="nb-NO" b="0"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plasserer seg mellom A og P.</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Garanterer respons på </a:t>
            </a:r>
            <a:r>
              <a:rPr lang="nb-NO" b="0" baseline="0" dirty="0" err="1" smtClean="0"/>
              <a:t>requester</a:t>
            </a:r>
            <a:r>
              <a:rPr lang="nb-NO" b="0" baseline="0" dirty="0" smtClean="0"/>
              <a:t> og fortsetter å fungere selv ved </a:t>
            </a:r>
            <a:r>
              <a:rPr lang="nb-NO" b="0" baseline="0" dirty="0" smtClean="0"/>
              <a:t>nettverksbrudd</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err="1" smtClean="0"/>
              <a:t>Eventual</a:t>
            </a:r>
            <a:r>
              <a:rPr lang="nb-NO" b="0" baseline="0" dirty="0" smtClean="0"/>
              <a:t> </a:t>
            </a:r>
            <a:r>
              <a:rPr lang="nb-NO" b="0" baseline="0" dirty="0" err="1" smtClean="0"/>
              <a:t>consistent</a:t>
            </a:r>
            <a:r>
              <a:rPr lang="nb-NO" b="0" baseline="0" dirty="0" smtClean="0"/>
              <a:t>: Garanterer at hvis data skrives til en node så vil det være tilgjengelig på resten av nodene som skal ha dataene snart. Typisk tar det fra noen millisekunder og opp til et par minutter. Stort sett bundet opp til hvor lang tid det tar å flytte dataene over nettverket fra A til B.</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Ikke så skummelt som det høres ut. Kan risikere konflikt hvis data oppdateres to steder samtidig, prøv å modeller deg vekk fra slike </a:t>
            </a:r>
            <a:r>
              <a:rPr lang="nb-NO" b="0" baseline="0" dirty="0" err="1" smtClean="0"/>
              <a:t>use</a:t>
            </a:r>
            <a:r>
              <a:rPr lang="nb-NO" b="0" baseline="0" dirty="0" smtClean="0"/>
              <a:t>-cases.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Immutable data er perfekt for dette. Data som aldri endrer seg, bare skrives til databasen. </a:t>
            </a:r>
            <a:r>
              <a:rPr lang="nb-NO" b="0" baseline="0" dirty="0" err="1" smtClean="0"/>
              <a:t>Eventer</a:t>
            </a:r>
            <a:r>
              <a:rPr lang="nb-NO" b="0" baseline="0" dirty="0" smtClean="0"/>
              <a:t> for eksempel, eller bare legge til endringer, aldri endre eksisterende data og la applikasjonen sy sammen riktig resultat når data hentes ut.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30894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Nevnte at det heter </a:t>
            </a:r>
            <a:r>
              <a:rPr lang="nb-NO" b="1" baseline="0" dirty="0" err="1" smtClean="0"/>
              <a:t>Tunable</a:t>
            </a:r>
            <a:r>
              <a:rPr lang="nb-NO" b="1" baseline="0" dirty="0" smtClean="0"/>
              <a:t> </a:t>
            </a:r>
            <a:r>
              <a:rPr lang="nb-NO" b="1" baseline="0" dirty="0" err="1" smtClean="0"/>
              <a:t>consistency</a:t>
            </a:r>
            <a:r>
              <a:rPr lang="nb-NO" b="0" baseline="0" dirty="0" smtClean="0"/>
              <a:t> i Cassandra.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Cassandra lar deg velge hvor konsistente data du ønsker på operasjonene.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 en </a:t>
            </a:r>
            <a:r>
              <a:rPr lang="nb-NO" b="0" baseline="0" dirty="0" err="1" smtClean="0"/>
              <a:t>replikeringsfaktor</a:t>
            </a:r>
            <a:r>
              <a:rPr lang="nb-NO" b="0" baseline="0" dirty="0" smtClean="0"/>
              <a:t> på 5</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Alle nodene her har verdien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skriver til et QUORUM av nodene, det betyr et flertall av nodene.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venter på ”ok, jeg har skrevet” fra et flertall av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Skriv er merket med </a:t>
            </a:r>
            <a:r>
              <a:rPr lang="nb-NO" b="1" baseline="0" dirty="0" smtClean="0"/>
              <a:t>gult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Vi leser fra et Quorum av nodene. Vi venter på svar fra et flertall av nodene før vi finner ut hva vi skal returnere.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Les er merket med </a:t>
            </a:r>
            <a:r>
              <a:rPr lang="nb-NO" b="1" baseline="0" dirty="0" smtClean="0"/>
              <a:t>gul sirkel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Som dere ser kan man garantere at det man skrives er det som leses selv om man ikke skrive til alle nodene!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Det er ganske kult!</a:t>
            </a:r>
            <a:endParaRPr lang="nb-NO" b="0" baseline="0" dirty="0" smtClean="0"/>
          </a:p>
        </p:txBody>
      </p:sp>
    </p:spTree>
    <p:extLst>
      <p:ext uri="{BB962C8B-B14F-4D97-AF65-F5344CB8AC3E}">
        <p14:creationId xmlns:p14="http://schemas.microsoft.com/office/powerpoint/2010/main" val="196059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Siden det heter </a:t>
            </a:r>
            <a:r>
              <a:rPr lang="nb-NO" b="1" baseline="0" dirty="0" err="1" smtClean="0"/>
              <a:t>tunable</a:t>
            </a:r>
            <a:r>
              <a:rPr lang="nb-NO" b="1" baseline="0" dirty="0" smtClean="0"/>
              <a:t> </a:t>
            </a:r>
            <a:r>
              <a:rPr lang="nb-NO" b="1" baseline="0" dirty="0" err="1" smtClean="0"/>
              <a:t>consistency</a:t>
            </a:r>
            <a:r>
              <a:rPr lang="nb-NO" b="0" baseline="0" dirty="0" smtClean="0"/>
              <a:t> kan man jo tune den, eller stille på den etter behov.</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Tenkt case: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skriving, må ha rask lesing:</a:t>
            </a:r>
            <a:br>
              <a:rPr lang="nb-NO" b="0" baseline="0" dirty="0" smtClean="0"/>
            </a:br>
            <a:r>
              <a:rPr lang="nb-NO" b="0" baseline="0" dirty="0" smtClean="0"/>
              <a:t>(</a:t>
            </a:r>
            <a:r>
              <a:rPr lang="nb-NO" b="0" i="1" baseline="0" dirty="0" smtClean="0"/>
              <a:t>Batch jobb som genererer statistikk for </a:t>
            </a:r>
            <a:r>
              <a:rPr lang="nb-NO" b="0" i="1" baseline="0" dirty="0" err="1" smtClean="0"/>
              <a:t>dashboards</a:t>
            </a:r>
            <a:r>
              <a:rPr lang="nb-NO" b="0" i="1" baseline="0" dirty="0" smtClean="0"/>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#1 – Skriv til alle nodene før </a:t>
            </a:r>
            <a:r>
              <a:rPr lang="nb-NO" b="0" baseline="0" dirty="0" err="1" smtClean="0"/>
              <a:t>requesten</a:t>
            </a:r>
            <a:r>
              <a:rPr lang="nb-NO" b="0" baseline="0" dirty="0" smtClean="0"/>
              <a:t> returnerer ok. Tar mye tid, men det sørger for konsistens hvis du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treg lesing men krever rask skriving:</a:t>
            </a:r>
            <a:r>
              <a:rPr lang="nb-NO" b="0" baseline="0" smtClean="0"/>
              <a:t/>
            </a:r>
            <a:br>
              <a:rPr lang="nb-NO" b="0" baseline="0" smtClean="0"/>
            </a:br>
            <a:r>
              <a:rPr lang="nb-NO" b="0" i="1" baseline="0" smtClean="0"/>
              <a:t>(Batch-prosessering av loggmeldinger ?? )</a:t>
            </a:r>
            <a:endParaRPr lang="nb-NO" b="0" i="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#2 – Skriv til en node før </a:t>
            </a:r>
            <a:r>
              <a:rPr lang="nb-NO" b="0" baseline="0" dirty="0" err="1" smtClean="0"/>
              <a:t>requesten</a:t>
            </a:r>
            <a:r>
              <a:rPr lang="nb-NO" b="0" baseline="0" dirty="0" smtClean="0"/>
              <a:t> returnerer ok. Går raskt, men lesing er tregt da du må lese fra alle nodene for å garantere konsistens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Tolerere inkonsistente data:</a:t>
            </a:r>
            <a:br>
              <a:rPr lang="nb-NO" b="0" baseline="0" dirty="0" smtClean="0"/>
            </a:br>
            <a:r>
              <a:rPr lang="nb-NO" b="0" i="1" baseline="0" dirty="0" smtClean="0"/>
              <a:t>(</a:t>
            </a:r>
            <a:r>
              <a:rPr lang="nb-NO" b="0" i="1" baseline="0" dirty="0" err="1" smtClean="0"/>
              <a:t>Twitter-feed</a:t>
            </a:r>
            <a:r>
              <a:rPr lang="nb-NO" b="0" i="1" baseline="0" dirty="0" smtClean="0"/>
              <a:t>, News-</a:t>
            </a:r>
            <a:r>
              <a:rPr lang="nb-NO" b="0" i="1" baseline="0" dirty="0" err="1" smtClean="0"/>
              <a:t>feed</a:t>
            </a:r>
            <a:r>
              <a:rPr lang="nb-NO" b="0" i="1" baseline="0" dirty="0" smtClean="0"/>
              <a:t> på </a:t>
            </a:r>
            <a:r>
              <a:rPr lang="nb-NO" b="0" i="1" baseline="0" dirty="0" err="1" smtClean="0"/>
              <a:t>facebook</a:t>
            </a:r>
            <a:r>
              <a:rPr lang="nb-NO" b="0" i="1" baseline="0" dirty="0" smtClean="0"/>
              <a:t> etc.)</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#3 – Du skriver til en node før du returnerer, går raskt. Du leser fra en node før du returnerer, det går raskt. Du risikerer å få utdaterte data, men i noen tilfeller går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0" baseline="0" dirty="0" smtClean="0"/>
              <a:t>Du betaler prisen for behovene dine, men du kan velge hvor du vil putte pengene </a:t>
            </a:r>
            <a:r>
              <a:rPr lang="nb-NO" b="0" baseline="0" dirty="0" smtClean="0">
                <a:sym typeface="Wingdings"/>
              </a:rPr>
              <a:t></a:t>
            </a: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1" baseline="0" dirty="0" smtClean="0"/>
              <a:t>TODO:</a:t>
            </a:r>
            <a:r>
              <a:rPr lang="nb-NO" b="0" baseline="0" dirty="0" smtClean="0"/>
              <a:t> Finne </a:t>
            </a:r>
            <a:r>
              <a:rPr lang="nb-NO" b="0" baseline="0" dirty="0" err="1" smtClean="0"/>
              <a:t>use</a:t>
            </a:r>
            <a:r>
              <a:rPr lang="nb-NO" b="0" baseline="0" dirty="0" smtClean="0"/>
              <a:t>-cases</a:t>
            </a:r>
            <a:endParaRPr lang="nb-NO" b="1"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0" baseline="0" dirty="0" smtClean="0"/>
          </a:p>
        </p:txBody>
      </p:sp>
    </p:spTree>
    <p:extLst>
      <p:ext uri="{BB962C8B-B14F-4D97-AF65-F5344CB8AC3E}">
        <p14:creationId xmlns:p14="http://schemas.microsoft.com/office/powerpoint/2010/main" val="10578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999473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1435785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Bryter med hva dere lærer om relasjonsdatabaser</a:t>
            </a:r>
          </a:p>
          <a:p>
            <a:pPr marL="342900" lvl="2" indent="-342900">
              <a:buSzPct val="75000"/>
              <a:buFont typeface="Arial" charset="0"/>
              <a:buChar char="•"/>
            </a:pPr>
            <a:r>
              <a:rPr lang="nb-NO" baseline="0" dirty="0" err="1" smtClean="0"/>
              <a:t>User_by_id</a:t>
            </a:r>
            <a:r>
              <a:rPr lang="nb-NO" baseline="0" dirty="0" smtClean="0"/>
              <a:t>, </a:t>
            </a:r>
            <a:r>
              <a:rPr lang="nb-NO" baseline="0" dirty="0" err="1" smtClean="0"/>
              <a:t>user_by_lastname</a:t>
            </a:r>
            <a:r>
              <a:rPr lang="nb-NO" baseline="0" dirty="0" smtClean="0"/>
              <a:t>, etc.</a:t>
            </a:r>
          </a:p>
          <a:p>
            <a:pPr marL="342900" lvl="2" indent="-342900">
              <a:buSzPct val="75000"/>
              <a:buFont typeface="Arial" charset="0"/>
              <a:buChar char="•"/>
            </a:pPr>
            <a:r>
              <a:rPr lang="nb-NO" baseline="0" dirty="0" err="1" smtClean="0"/>
              <a:t>Wide</a:t>
            </a:r>
            <a:r>
              <a:rPr lang="nb-NO" baseline="0" dirty="0" smtClean="0"/>
              <a:t> </a:t>
            </a:r>
            <a:r>
              <a:rPr lang="nb-NO" baseline="0" dirty="0" err="1" smtClean="0"/>
              <a:t>Column</a:t>
            </a:r>
            <a:r>
              <a:rPr lang="nb-NO" baseline="0" dirty="0" smtClean="0"/>
              <a:t> Stores er laget med tanke på at disk er billig</a:t>
            </a:r>
          </a:p>
          <a:p>
            <a:pPr marL="342900" lvl="2" indent="-342900">
              <a:buSzPct val="75000"/>
              <a:buFont typeface="Arial" charset="0"/>
              <a:buChar char="•"/>
            </a:pPr>
            <a:r>
              <a:rPr lang="nb-NO" baseline="0" dirty="0" smtClean="0"/>
              <a:t>Dupliser verdiene for å oppnå bedre ytelse på leseoperasoner</a:t>
            </a:r>
          </a:p>
          <a:p>
            <a:pPr marL="342900" lvl="2" indent="-342900">
              <a:buSzPct val="75000"/>
              <a:buFont typeface="Arial" charset="0"/>
              <a:buChar char="•"/>
            </a:pPr>
            <a:r>
              <a:rPr lang="nb-NO" baseline="0" dirty="0" smtClean="0"/>
              <a:t>Databasene er optimalisert for lesing, ikke skriving.</a:t>
            </a:r>
          </a:p>
          <a:p>
            <a:pPr marL="342900" lvl="2" indent="-342900">
              <a:buSzPct val="75000"/>
              <a:buFont typeface="Arial" charset="0"/>
              <a:buChar char="•"/>
            </a:pPr>
            <a:r>
              <a:rPr lang="nb-NO" baseline="0" dirty="0" smtClean="0"/>
              <a:t>Brukes ofte for ekstremt store datavolum</a:t>
            </a:r>
          </a:p>
          <a:p>
            <a:pPr marL="342900" lvl="2" indent="-342900">
              <a:buSzPct val="75000"/>
              <a:buFont typeface="Arial" charset="0"/>
              <a:buChar char="•"/>
            </a:pPr>
            <a:r>
              <a:rPr lang="nb-NO" baseline="0" dirty="0" smtClean="0"/>
              <a:t>Tilgjengelighet &gt; Å alltid kunne være </a:t>
            </a:r>
            <a:r>
              <a:rPr lang="nb-NO" baseline="0" dirty="0" err="1" smtClean="0"/>
              <a:t>tilgjenglig</a:t>
            </a:r>
            <a:r>
              <a:rPr lang="nb-NO" baseline="0" dirty="0" smtClean="0"/>
              <a:t>, uansett.</a:t>
            </a:r>
          </a:p>
          <a:p>
            <a:pPr marL="342900" lvl="2" indent="-342900">
              <a:buSzPct val="75000"/>
              <a:buFont typeface="Arial" charset="0"/>
              <a:buChar char="•"/>
            </a:pPr>
            <a:r>
              <a:rPr lang="nb-NO" baseline="0" dirty="0" smtClean="0"/>
              <a:t>Behov for høy </a:t>
            </a:r>
            <a:r>
              <a:rPr lang="nb-NO" baseline="0" dirty="0" err="1" smtClean="0"/>
              <a:t>throughput</a:t>
            </a:r>
            <a:r>
              <a:rPr lang="nb-NO" baseline="0" dirty="0" smtClean="0"/>
              <a:t> &gt; Mye data som skrives eller leses</a:t>
            </a:r>
          </a:p>
        </p:txBody>
      </p:sp>
    </p:spTree>
    <p:extLst>
      <p:ext uri="{BB962C8B-B14F-4D97-AF65-F5344CB8AC3E}">
        <p14:creationId xmlns:p14="http://schemas.microsoft.com/office/powerpoint/2010/main" val="23933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736806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”One million </a:t>
            </a:r>
            <a:r>
              <a:rPr lang="nb-NO" baseline="0" dirty="0" err="1" smtClean="0"/>
              <a:t>writes</a:t>
            </a:r>
            <a:r>
              <a:rPr lang="nb-NO" baseline="0" dirty="0" smtClean="0"/>
              <a:t> per </a:t>
            </a:r>
            <a:r>
              <a:rPr lang="nb-NO" baseline="0" dirty="0" err="1" smtClean="0"/>
              <a:t>second</a:t>
            </a:r>
            <a:r>
              <a:rPr lang="nb-NO" baseline="0" dirty="0" smtClean="0"/>
              <a:t>”</a:t>
            </a:r>
          </a:p>
          <a:p>
            <a:pPr marL="342900" lvl="2" indent="-342900">
              <a:buSzPct val="75000"/>
              <a:buFont typeface="Arial" charset="0"/>
              <a:buChar char="•"/>
            </a:pPr>
            <a:r>
              <a:rPr lang="nb-NO" baseline="0" dirty="0" smtClean="0"/>
              <a:t>Første </a:t>
            </a:r>
            <a:r>
              <a:rPr lang="nb-NO" baseline="0" dirty="0" err="1" smtClean="0"/>
              <a:t>Benchmarken</a:t>
            </a:r>
            <a:r>
              <a:rPr lang="nb-NO" baseline="0" dirty="0" smtClean="0"/>
              <a:t> gjort med 1 million </a:t>
            </a:r>
            <a:r>
              <a:rPr lang="nb-NO" baseline="0" dirty="0" err="1" smtClean="0"/>
              <a:t>writes</a:t>
            </a:r>
            <a:r>
              <a:rPr lang="nb-NO" baseline="0" dirty="0" smtClean="0"/>
              <a:t> var </a:t>
            </a:r>
            <a:r>
              <a:rPr lang="nb-NO" baseline="0" dirty="0" err="1" smtClean="0"/>
              <a:t>Netflix</a:t>
            </a:r>
            <a:r>
              <a:rPr lang="nb-NO" baseline="0" dirty="0" smtClean="0"/>
              <a:t> i 2011</a:t>
            </a:r>
          </a:p>
          <a:p>
            <a:pPr marL="342900" lvl="2" indent="-342900">
              <a:buSzPct val="75000"/>
              <a:buFont typeface="Arial" charset="0"/>
              <a:buChar char="•"/>
            </a:pPr>
            <a:r>
              <a:rPr lang="nb-NO" baseline="0" dirty="0" smtClean="0"/>
              <a:t>Beviste at Cassandra klarte 1 million </a:t>
            </a:r>
            <a:r>
              <a:rPr lang="nb-NO" baseline="0" dirty="0" err="1" smtClean="0"/>
              <a:t>writes</a:t>
            </a:r>
            <a:r>
              <a:rPr lang="nb-NO" baseline="0" dirty="0" smtClean="0"/>
              <a:t>/sec</a:t>
            </a:r>
          </a:p>
          <a:p>
            <a:pPr marL="342900" lvl="2" indent="-342900">
              <a:buSzPct val="75000"/>
              <a:buFont typeface="Arial" charset="0"/>
              <a:buChar char="•"/>
            </a:pPr>
            <a:r>
              <a:rPr lang="nb-NO" baseline="0" dirty="0" smtClean="0"/>
              <a:t>Mye har skjedd etter det</a:t>
            </a:r>
          </a:p>
          <a:p>
            <a:pPr marL="342900" lvl="2" indent="-342900">
              <a:buSzPct val="75000"/>
              <a:buFont typeface="Arial" charset="0"/>
              <a:buChar char="•"/>
            </a:pPr>
            <a:r>
              <a:rPr lang="nb-NO" baseline="0" dirty="0" smtClean="0"/>
              <a:t>Sier litt om hva som er mulig</a:t>
            </a:r>
          </a:p>
          <a:p>
            <a:pPr marL="342900" lvl="2" indent="-342900">
              <a:buSzPct val="75000"/>
              <a:buFont typeface="Arial" charset="0"/>
              <a:buChar char="•"/>
            </a:pPr>
            <a:r>
              <a:rPr lang="nb-NO" baseline="0" dirty="0" smtClean="0"/>
              <a:t>Men hvordan er det mulig?</a:t>
            </a:r>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98937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Men hvem bruker dette?</a:t>
            </a:r>
          </a:p>
          <a:p>
            <a:pPr marL="342900" lvl="2" indent="-342900">
              <a:buSzPct val="75000"/>
              <a:buFont typeface="Arial" charset="0"/>
              <a:buChar char="•"/>
            </a:pPr>
            <a:r>
              <a:rPr lang="nb-NO" baseline="0" dirty="0" smtClean="0"/>
              <a:t>Har man bruk for det egentlig?</a:t>
            </a:r>
          </a:p>
          <a:p>
            <a:pPr marL="342900" lvl="2" indent="-342900">
              <a:buSzPct val="75000"/>
              <a:buFont typeface="Arial" charset="0"/>
              <a:buChar char="•"/>
            </a:pPr>
            <a:r>
              <a:rPr lang="nb-NO" baseline="0" dirty="0" smtClean="0"/>
              <a:t>Hvilken skala brukes det i?</a:t>
            </a:r>
          </a:p>
        </p:txBody>
      </p:sp>
    </p:spTree>
    <p:extLst>
      <p:ext uri="{BB962C8B-B14F-4D97-AF65-F5344CB8AC3E}">
        <p14:creationId xmlns:p14="http://schemas.microsoft.com/office/powerpoint/2010/main" val="1997231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Netflix</a:t>
            </a:r>
            <a:r>
              <a:rPr lang="nb-NO" baseline="0" dirty="0" smtClean="0"/>
              <a:t> &gt; 2.500+ i produksjon</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Spotify</a:t>
            </a:r>
            <a:r>
              <a:rPr lang="nb-NO" baseline="0" dirty="0" smtClean="0"/>
              <a:t> &gt; 500 – 1000 i </a:t>
            </a:r>
            <a:r>
              <a:rPr lang="nb-NO" baseline="0" dirty="0" err="1" smtClean="0"/>
              <a:t>prod</a:t>
            </a:r>
            <a:r>
              <a:rPr lang="nb-NO" baseline="0" dirty="0" smtClean="0"/>
              <a:t>. </a:t>
            </a:r>
            <a:r>
              <a:rPr lang="nb-NO" baseline="0" dirty="0" err="1" smtClean="0"/>
              <a:t>Backend</a:t>
            </a:r>
            <a:r>
              <a:rPr lang="nb-NO" baseline="0" dirty="0" smtClean="0"/>
              <a:t> til mange av tjenestene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Cern &gt; ATLAS eksperimentet (Del av Large </a:t>
            </a:r>
            <a:r>
              <a:rPr lang="nb-NO" baseline="0" dirty="0" err="1" smtClean="0"/>
              <a:t>Hadron</a:t>
            </a:r>
            <a:r>
              <a:rPr lang="nb-NO" baseline="0" dirty="0" smtClean="0"/>
              <a:t> </a:t>
            </a:r>
            <a:r>
              <a:rPr lang="nb-NO" baseline="0" dirty="0" err="1" smtClean="0"/>
              <a:t>Collider</a:t>
            </a:r>
            <a:r>
              <a:rPr lang="nb-NO" baseline="0" dirty="0" smtClean="0"/>
              <a: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Apple &gt; 75.000 noder i produksjon i September 2014, sies at de har over 100.000 nå!</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Sier lite om hva det brukes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Basert på jobbannonser og diverse utsagn litt </a:t>
            </a:r>
            <a:r>
              <a:rPr lang="nb-NO" baseline="0" dirty="0" err="1" smtClean="0"/>
              <a:t>off-the-record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Backend</a:t>
            </a:r>
            <a:r>
              <a:rPr lang="nb-NO" baseline="0" dirty="0" smtClean="0"/>
              <a:t> til </a:t>
            </a:r>
            <a:r>
              <a:rPr lang="nb-NO" baseline="0" dirty="0" err="1" smtClean="0"/>
              <a:t>iCloud</a:t>
            </a:r>
            <a:r>
              <a:rPr lang="nb-NO" baseline="0" dirty="0" smtClean="0"/>
              <a:t>, </a:t>
            </a:r>
            <a:r>
              <a:rPr lang="nb-NO" baseline="0" dirty="0" err="1" smtClean="0"/>
              <a:t>Imessage</a:t>
            </a:r>
            <a:r>
              <a:rPr lang="nb-NO" baseline="0" dirty="0" smtClean="0"/>
              <a:t> og iTunes</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Sikkert forstår &gt; Firmaene har ENORME mengder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Tradisjonelle verktøy holder ikke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 må klare å ta i mot så mye data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Prosessere og lagre det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Mye kanskje i </a:t>
            </a:r>
            <a:r>
              <a:rPr lang="nb-NO" baseline="0" dirty="0" err="1" smtClean="0"/>
              <a:t>sanntid</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Alltid være tilgjengelig for </a:t>
            </a:r>
            <a:r>
              <a:rPr lang="nb-NO" baseline="0" dirty="0" err="1" smtClean="0"/>
              <a:t>brukerene</a:t>
            </a:r>
            <a:endParaRPr lang="nb-NO" baseline="0" dirty="0" smtClean="0"/>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Svar umiddelbart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Brukere kan bli utålmodige, gå til andre leverandører etc.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Hvis de ikke oppfyller disse ønskene, eller kravene, så taper de kunder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I </a:t>
            </a:r>
            <a:r>
              <a:rPr lang="nb-NO" baseline="0" dirty="0" err="1" smtClean="0"/>
              <a:t>værste</a:t>
            </a:r>
            <a:r>
              <a:rPr lang="nb-NO" baseline="0" dirty="0" smtClean="0"/>
              <a:t> fall går de konkurs. Spesielt gjelder det for </a:t>
            </a:r>
            <a:r>
              <a:rPr lang="nb-NO" baseline="0" dirty="0" err="1" smtClean="0"/>
              <a:t>Netflix</a:t>
            </a:r>
            <a:r>
              <a:rPr lang="nb-NO" baseline="0" dirty="0" smtClean="0"/>
              <a:t> og </a:t>
            </a:r>
            <a:r>
              <a:rPr lang="nb-NO" baseline="0" dirty="0" err="1" smtClean="0"/>
              <a:t>Spotify</a:t>
            </a:r>
            <a:r>
              <a:rPr lang="nb-NO" baseline="0" dirty="0" smtClean="0"/>
              <a:t>, og til en viss grad Apple i eksemplene over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endParaRPr lang="nb-NO" baseline="0" dirty="0" smtClean="0"/>
          </a:p>
        </p:txBody>
      </p:sp>
    </p:spTree>
    <p:extLst>
      <p:ext uri="{BB962C8B-B14F-4D97-AF65-F5344CB8AC3E}">
        <p14:creationId xmlns:p14="http://schemas.microsoft.com/office/powerpoint/2010/main" val="759988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Nå vet dere hvordan Cassandra og </a:t>
            </a:r>
            <a:r>
              <a:rPr lang="nb-NO" baseline="0" dirty="0" err="1" smtClean="0"/>
              <a:t>Wide</a:t>
            </a:r>
            <a:r>
              <a:rPr lang="nb-NO" baseline="0" dirty="0" smtClean="0"/>
              <a:t> </a:t>
            </a:r>
            <a:r>
              <a:rPr lang="nb-NO" baseline="0" dirty="0" err="1" smtClean="0"/>
              <a:t>Column</a:t>
            </a:r>
            <a:r>
              <a:rPr lang="nb-NO" baseline="0" dirty="0" smtClean="0"/>
              <a:t> Stores er i stand til å håndtere store mengder operasjoner samtidig &gt; sprer de utover flere noder i </a:t>
            </a:r>
            <a:r>
              <a:rPr lang="nb-NO" baseline="0" dirty="0" err="1" smtClean="0"/>
              <a:t>parallelll</a:t>
            </a:r>
            <a:r>
              <a:rPr lang="nb-NO" baseline="0" dirty="0" smtClean="0"/>
              <a:t>. Kan aksessere hvilken som helst node og få svar.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gjør vi hvis en av nodene er offline? Det kan være en service, hardware feil, nettverks feil, </a:t>
            </a:r>
            <a:r>
              <a:rPr lang="nb-NO" baseline="0" dirty="0" err="1" smtClean="0"/>
              <a:t>strømmbrudd</a:t>
            </a:r>
            <a:r>
              <a:rPr lang="nb-NO" baseline="0" dirty="0" smtClean="0"/>
              <a:t> etc. Det kommer til å skje, og det skjer ofte. Hva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kan også skje at hele datasentre går ned på grunn av </a:t>
            </a:r>
            <a:r>
              <a:rPr lang="nb-NO" baseline="0" dirty="0" err="1" smtClean="0"/>
              <a:t>f.eks</a:t>
            </a:r>
            <a:r>
              <a:rPr lang="nb-NO" baseline="0" dirty="0" smtClean="0"/>
              <a:t> tornadoer eller andre ekstreme tilfeller.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Er det ok at du mangler store deler av dataene dine når brukeren spør? Hvis nei; hva gjør du da?</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err="1" smtClean="0"/>
              <a:t>Replikerer</a:t>
            </a:r>
            <a:r>
              <a:rPr lang="nb-NO" baseline="0" dirty="0" smtClean="0"/>
              <a:t> dataene dine!</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Det betyr å ”kopiere” de. Å lagre replikaer av dataene i </a:t>
            </a:r>
            <a:r>
              <a:rPr lang="nb-NO" baseline="0" dirty="0" err="1" smtClean="0"/>
              <a:t>clusteret</a:t>
            </a:r>
            <a:r>
              <a:rPr lang="nb-NO" baseline="0" dirty="0" smtClean="0"/>
              <a:t> ditt, eller flere kopier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 tegning **</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Du kan lagre alle kopiene på samme maskin, men da forsvinner litt av poenget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Hva hvis den maskinen går ned eller er overbelastet?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Spre kopiene utover flere maskiner i </a:t>
            </a:r>
            <a:r>
              <a:rPr lang="nb-NO" baseline="0" dirty="0" err="1" smtClean="0"/>
              <a:t>clusteret</a:t>
            </a:r>
            <a:r>
              <a:rPr lang="nb-NO" baseline="0" dirty="0" smtClean="0"/>
              <a:t> ditt sikrer bedre tilgjengelighet. Hvis en node som egentlig skal ha dataene er nede kan dataene hentes fra N-1 andre noder, hvor N er antall replikaer.</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Replikasjonsfaktor på 3 er den faktiske noden og to til</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Valg av noder følger en fast mal: noden som skal ha dataene og de neste nodene i </a:t>
            </a:r>
            <a:r>
              <a:rPr lang="nb-NO" baseline="0" dirty="0" err="1" smtClean="0"/>
              <a:t>HashRingen</a:t>
            </a:r>
            <a:r>
              <a:rPr lang="nb-NO" baseline="0" dirty="0" smtClean="0"/>
              <a:t> (stigende). NB: Dette </a:t>
            </a:r>
            <a:r>
              <a:rPr lang="nb-NO" baseline="0" dirty="0" err="1" smtClean="0"/>
              <a:t>wrapper</a:t>
            </a:r>
            <a:r>
              <a:rPr lang="nb-NO" baseline="0" dirty="0" smtClean="0"/>
              <a:t> rundt, så den med høyeste verdier </a:t>
            </a:r>
            <a:r>
              <a:rPr lang="nb-NO" baseline="0" dirty="0" err="1" smtClean="0"/>
              <a:t>wrapper</a:t>
            </a:r>
            <a:r>
              <a:rPr lang="nb-NO" baseline="0" dirty="0" smtClean="0"/>
              <a:t> rundt til den med lavest</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Også mulig å spre det utover flere geografiske lokasjoner for å sikre at dataene er tilgjengelige ved for eksempel en tornado</a:t>
            </a:r>
          </a:p>
          <a:p>
            <a:pPr marL="342900" marR="0" lvl="2" indent="-342900" defTabSz="457200" eaLnBrk="1" fontAlgn="auto" latinLnBrk="0" hangingPunct="1">
              <a:lnSpc>
                <a:spcPct val="117999"/>
              </a:lnSpc>
              <a:spcBef>
                <a:spcPts val="0"/>
              </a:spcBef>
              <a:spcAft>
                <a:spcPts val="0"/>
              </a:spcAft>
              <a:buClrTx/>
              <a:buSzPct val="75000"/>
              <a:buFont typeface="Arial" charset="0"/>
              <a:buChar char="•"/>
              <a:tabLst/>
              <a:defRPr/>
            </a:pPr>
            <a:r>
              <a:rPr lang="nb-NO" baseline="0" dirty="0" smtClean="0"/>
              <a:t>Men å hente data fra </a:t>
            </a:r>
            <a:r>
              <a:rPr lang="nb-NO" baseline="0" smtClean="0"/>
              <a:t>flere geografiske lokasjoner har sin pris...</a:t>
            </a:r>
            <a:r>
              <a:rPr lang="nb-NO" baseline="0" dirty="0" smtClean="0"/>
              <a:t/>
            </a:r>
            <a:br>
              <a:rPr lang="nb-NO" baseline="0" dirty="0" smtClean="0"/>
            </a:br>
            <a:endParaRPr lang="nb-NO" baseline="0" dirty="0" smtClean="0"/>
          </a:p>
        </p:txBody>
      </p:sp>
    </p:spTree>
    <p:extLst>
      <p:ext uri="{BB962C8B-B14F-4D97-AF65-F5344CB8AC3E}">
        <p14:creationId xmlns:p14="http://schemas.microsoft.com/office/powerpoint/2010/main" val="1231277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81837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marR="0" lvl="2" indent="-342900"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p:txBody>
      </p:sp>
    </p:spTree>
    <p:extLst>
      <p:ext uri="{BB962C8B-B14F-4D97-AF65-F5344CB8AC3E}">
        <p14:creationId xmlns:p14="http://schemas.microsoft.com/office/powerpoint/2010/main" val="2954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lgn="l">
              <a:buSzPct val="75000"/>
              <a:buFont typeface="Arial" charset="0"/>
              <a:buNone/>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Kalles ofte for </a:t>
            </a:r>
            <a:r>
              <a:rPr lang="nb-NO" baseline="0" dirty="0" err="1" smtClean="0"/>
              <a:t>Extensible</a:t>
            </a:r>
            <a:r>
              <a:rPr lang="nb-NO" baseline="0" dirty="0" smtClean="0"/>
              <a:t> </a:t>
            </a:r>
            <a:r>
              <a:rPr lang="nb-NO" baseline="0" dirty="0" err="1" smtClean="0"/>
              <a:t>record</a:t>
            </a:r>
            <a:r>
              <a:rPr lang="nb-NO" baseline="0" dirty="0" smtClean="0"/>
              <a:t> store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Data store for Big Data</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Passer spesielt godt til </a:t>
            </a:r>
            <a:r>
              <a:rPr lang="nb-NO" baseline="0" dirty="0" err="1" smtClean="0"/>
              <a:t>internet</a:t>
            </a:r>
            <a:r>
              <a:rPr lang="nb-NO" baseline="0" dirty="0" smtClean="0"/>
              <a:t> </a:t>
            </a:r>
            <a:r>
              <a:rPr lang="nb-NO" baseline="0" dirty="0" err="1" smtClean="0"/>
              <a:t>of</a:t>
            </a:r>
            <a:r>
              <a:rPr lang="nb-NO" baseline="0" dirty="0" smtClean="0"/>
              <a:t> </a:t>
            </a:r>
            <a:r>
              <a:rPr lang="nb-NO" baseline="0" dirty="0" err="1" smtClean="0"/>
              <a:t>things</a:t>
            </a:r>
            <a:r>
              <a:rPr lang="nb-NO" baseline="0" dirty="0" smtClean="0"/>
              <a:t>, meldingstjenester og generelt store datamengder.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Lagrer data i noe som kalles </a:t>
            </a:r>
            <a:r>
              <a:rPr lang="nb-NO" baseline="0" dirty="0" err="1" smtClean="0"/>
              <a:t>Records</a:t>
            </a:r>
            <a:r>
              <a:rPr lang="nb-NO" baseline="0" dirty="0" smtClean="0"/>
              <a:t>.</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mye mer </a:t>
            </a:r>
            <a:r>
              <a:rPr lang="nb-NO" baseline="0" dirty="0" err="1" smtClean="0"/>
              <a:t>løskoblet</a:t>
            </a:r>
            <a:r>
              <a:rPr lang="nb-NO" baseline="0" dirty="0" smtClean="0"/>
              <a:t> enn en rad i en relasjonsdatabase</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rad i en relasjonsdatabase lagres ofte sekvensielt på disk.</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Raskt å lese ut en og en rad.</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Tyngre å lese ut enkeltverdier fra flere rader.</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En </a:t>
            </a:r>
            <a:r>
              <a:rPr lang="nb-NO" baseline="0" dirty="0" err="1" smtClean="0"/>
              <a:t>record</a:t>
            </a:r>
            <a:r>
              <a:rPr lang="nb-NO" baseline="0" dirty="0" smtClean="0"/>
              <a:t> er egentlig en samling av kolonne-verdier som ikke nødvendigvis er lagret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Optimalisere lagringen for lesing er vanlig</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r>
              <a:rPr lang="nb-NO" baseline="0" dirty="0" smtClean="0"/>
              <a:t>Gruppere relevante kolonner sammen.</a:t>
            </a:r>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marR="0" lvl="2" indent="0" algn="l" defTabSz="457200" eaLnBrk="1" fontAlgn="auto" latinLnBrk="0" hangingPunct="1">
              <a:lnSpc>
                <a:spcPct val="117999"/>
              </a:lnSpc>
              <a:spcBef>
                <a:spcPts val="0"/>
              </a:spcBef>
              <a:spcAft>
                <a:spcPts val="0"/>
              </a:spcAft>
              <a:buClrTx/>
              <a:buSzPct val="75000"/>
              <a:buFont typeface="Arial" charset="0"/>
              <a:buNone/>
              <a:tabLst/>
              <a:defRPr/>
            </a:pPr>
            <a:endParaRPr lang="nb-NO" baseline="0" dirty="0" smtClean="0"/>
          </a:p>
          <a:p>
            <a:pPr marL="0" lvl="2" indent="0" algn="l">
              <a:buSzPct val="75000"/>
              <a:buFont typeface="Arial" charset="0"/>
              <a:buNone/>
            </a:pPr>
            <a:r>
              <a:rPr lang="nb-NO" baseline="0" dirty="0" smtClean="0"/>
              <a:t>Opptil flere milliarder kolonner per rad</a:t>
            </a:r>
          </a:p>
          <a:p>
            <a:pPr marL="0" lvl="2" indent="0" algn="l">
              <a:buSzPct val="75000"/>
              <a:buFont typeface="Arial" charset="0"/>
              <a:buNone/>
            </a:pPr>
            <a:r>
              <a:rPr lang="nb-NO" baseline="0" dirty="0" smtClean="0"/>
              <a:t>Ikke ”statiske” kolonner som du definerer i et skjema.  </a:t>
            </a:r>
          </a:p>
          <a:p>
            <a:pPr marL="0" lvl="2" indent="0" algn="l">
              <a:buSzPct val="75000"/>
              <a:buFont typeface="Arial" charset="0"/>
              <a:buNone/>
            </a:pPr>
            <a:r>
              <a:rPr lang="nb-NO" baseline="0" dirty="0" smtClean="0"/>
              <a:t>Man definerer ikke opp et skjema med 2 milliarder kolonner.</a:t>
            </a:r>
          </a:p>
          <a:p>
            <a:pPr marL="0" lvl="2" indent="0" algn="l">
              <a:buSzPct val="75000"/>
              <a:buFont typeface="Arial" charset="0"/>
              <a:buNone/>
            </a:pPr>
            <a:r>
              <a:rPr lang="nb-NO" baseline="0" dirty="0" smtClean="0"/>
              <a:t>Skjemaene ligner på skjemaene for relasjonsdatabaser</a:t>
            </a:r>
          </a:p>
        </p:txBody>
      </p:sp>
    </p:spTree>
    <p:extLst>
      <p:ext uri="{BB962C8B-B14F-4D97-AF65-F5344CB8AC3E}">
        <p14:creationId xmlns:p14="http://schemas.microsoft.com/office/powerpoint/2010/main" val="206241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Et tenkt </a:t>
            </a:r>
            <a:r>
              <a:rPr lang="nb-NO" baseline="0" dirty="0" err="1" smtClean="0"/>
              <a:t>use</a:t>
            </a:r>
            <a:r>
              <a:rPr lang="nb-NO" baseline="0" dirty="0" smtClean="0"/>
              <a:t> case er hvor vi ønsker å lagre </a:t>
            </a:r>
            <a:r>
              <a:rPr lang="nb-NO" baseline="0" dirty="0" err="1" smtClean="0"/>
              <a:t>sensordata</a:t>
            </a:r>
            <a:r>
              <a:rPr lang="nb-NO" baseline="0" dirty="0" smtClean="0"/>
              <a:t> fra værsensorer</a:t>
            </a:r>
          </a:p>
          <a:p>
            <a:pPr marL="342900" lvl="2" indent="-342900">
              <a:buSzPct val="75000"/>
              <a:buFont typeface="Arial" charset="0"/>
              <a:buChar char="•"/>
            </a:pPr>
            <a:r>
              <a:rPr lang="nb-NO" baseline="0" dirty="0" smtClean="0"/>
              <a:t>Vi har en unik ID for stasjonen, et tidspunkt for registreringen og temperaturen som ble avlest</a:t>
            </a:r>
          </a:p>
          <a:p>
            <a:pPr marL="342900" lvl="2" indent="-342900">
              <a:buSzPct val="75000"/>
              <a:buFont typeface="Arial" charset="0"/>
              <a:buChar char="•"/>
            </a:pPr>
            <a:r>
              <a:rPr lang="nb-NO" baseline="0" dirty="0" smtClean="0"/>
              <a:t>I en relasjonsdatabase ville man kanskje modellert det som dette </a:t>
            </a:r>
            <a:r>
              <a:rPr lang="nb-NO" b="1" baseline="0" dirty="0" smtClean="0"/>
              <a:t>REF TABLE</a:t>
            </a:r>
            <a:endParaRPr lang="nb-NO" b="0" baseline="0" dirty="0" smtClean="0"/>
          </a:p>
          <a:p>
            <a:pPr marL="342900" lvl="2" indent="-342900">
              <a:buSzPct val="75000"/>
              <a:buFont typeface="Arial" charset="0"/>
              <a:buChar char="•"/>
            </a:pPr>
            <a:endParaRPr lang="nb-NO" b="0" baseline="0" dirty="0" smtClean="0">
              <a:sym typeface="Wingdings"/>
            </a:endParaRPr>
          </a:p>
          <a:p>
            <a:pPr marL="342900" lvl="2" indent="-342900">
              <a:buSzPct val="75000"/>
              <a:buFont typeface="Arial" charset="0"/>
              <a:buChar char="•"/>
            </a:pPr>
            <a:r>
              <a:rPr lang="nb-NO" b="0" baseline="0" dirty="0" smtClean="0">
                <a:sym typeface="Wingdings"/>
              </a:rPr>
              <a:t>Resultatet i en relasjonsdatabase vil se cirka slik ut </a:t>
            </a:r>
            <a:r>
              <a:rPr lang="nb-NO" b="1" baseline="0" dirty="0" smtClean="0">
                <a:sym typeface="Wingdings"/>
              </a:rPr>
              <a:t>PEK PÅ TABELLEN I BUNN</a:t>
            </a:r>
            <a:endParaRPr lang="nb-NO" b="0" baseline="0" dirty="0" smtClean="0">
              <a:sym typeface="Wingdings"/>
            </a:endParaRPr>
          </a:p>
          <a:p>
            <a:pPr marL="342900" lvl="2" indent="-342900">
              <a:buSzPct val="75000"/>
              <a:buFont typeface="Arial" charset="0"/>
              <a:buChar char="•"/>
            </a:pPr>
            <a:r>
              <a:rPr lang="nb-NO" b="0" baseline="0" dirty="0" smtClean="0">
                <a:sym typeface="Wingdings"/>
              </a:rPr>
              <a:t>Hver horisontale rad lagres sammen på disk</a:t>
            </a:r>
          </a:p>
          <a:p>
            <a:pPr marL="342900" lvl="2" indent="-342900">
              <a:buSzPct val="75000"/>
              <a:buFont typeface="Arial" charset="0"/>
              <a:buChar char="•"/>
            </a:pPr>
            <a:r>
              <a:rPr lang="nb-NO" b="0" baseline="0" dirty="0" smtClean="0">
                <a:sym typeface="Wingdings"/>
              </a:rPr>
              <a:t>Det er ingenting galt med dette. Er det?</a:t>
            </a:r>
          </a:p>
          <a:p>
            <a:pPr marL="342900" lvl="2" indent="-342900">
              <a:buSzPct val="75000"/>
              <a:buFont typeface="Arial" charset="0"/>
              <a:buChar char="•"/>
            </a:pPr>
            <a:r>
              <a:rPr lang="nb-NO" b="0" baseline="0" dirty="0" smtClean="0">
                <a:sym typeface="Wingdings"/>
              </a:rPr>
              <a:t>Hva hvis vi øker antallet sensorer til 100? Til 1000? Til 10.000?</a:t>
            </a:r>
          </a:p>
          <a:p>
            <a:pPr marL="342900" lvl="2" indent="-342900">
              <a:buSzPct val="75000"/>
              <a:buFont typeface="Arial" charset="0"/>
              <a:buChar char="•"/>
            </a:pPr>
            <a:r>
              <a:rPr lang="nb-NO" b="0" baseline="0" dirty="0" smtClean="0">
                <a:sym typeface="Wingdings"/>
              </a:rPr>
              <a:t>Hva hvis vi øker intervallene fra hvert minutt til hvert sekund?</a:t>
            </a:r>
          </a:p>
          <a:p>
            <a:pPr marL="342900" lvl="2" indent="-342900">
              <a:buSzPct val="75000"/>
              <a:buFont typeface="Arial" charset="0"/>
              <a:buChar char="•"/>
            </a:pPr>
            <a:r>
              <a:rPr lang="nb-NO" b="0" baseline="0" dirty="0" smtClean="0">
                <a:sym typeface="Wingdings"/>
              </a:rPr>
              <a:t>Det blir MYE data å håndtere for en tradisjonell relasjonsdatabase.</a:t>
            </a:r>
          </a:p>
          <a:p>
            <a:pPr marL="342900" lvl="2" indent="-342900">
              <a:buSzPct val="75000"/>
              <a:buFont typeface="Arial" charset="0"/>
              <a:buChar char="•"/>
            </a:pPr>
            <a:r>
              <a:rPr lang="nb-NO" b="0" baseline="0" dirty="0" smtClean="0">
                <a:sym typeface="Wingdings"/>
              </a:rPr>
              <a:t>Det vil også fort bli </a:t>
            </a:r>
            <a:r>
              <a:rPr lang="nb-NO" b="0" baseline="0" dirty="0" err="1" smtClean="0">
                <a:sym typeface="Wingdings"/>
              </a:rPr>
              <a:t>kapasitetproblemer</a:t>
            </a:r>
            <a:r>
              <a:rPr lang="nb-NO" b="0" baseline="0" dirty="0" smtClean="0">
                <a:sym typeface="Wingdings"/>
              </a:rPr>
              <a:t> med både disk og tilgjengelig CPU og minne.</a:t>
            </a:r>
          </a:p>
          <a:p>
            <a:pPr marL="342900" lvl="2" indent="-342900">
              <a:buSzPct val="75000"/>
              <a:buFont typeface="Arial" charset="0"/>
              <a:buChar char="•"/>
            </a:pPr>
            <a:r>
              <a:rPr lang="nb-NO" b="0" baseline="0" dirty="0" smtClean="0">
                <a:sym typeface="Wingdings"/>
              </a:rPr>
              <a:t>Relasjonsdatabaser gjør og en god del validering som er overflødig i et case som dette.</a:t>
            </a:r>
          </a:p>
          <a:p>
            <a:pPr marL="342900" lvl="2" indent="-342900">
              <a:buSzPct val="75000"/>
              <a:buFont typeface="Arial" charset="0"/>
              <a:buChar char="•"/>
            </a:pPr>
            <a:r>
              <a:rPr lang="nb-NO" b="0" baseline="0" dirty="0" smtClean="0">
                <a:sym typeface="Wingdings"/>
              </a:rPr>
              <a:t>Immutable data</a:t>
            </a:r>
          </a:p>
          <a:p>
            <a:pPr marL="342900" lvl="2" indent="-342900">
              <a:buSzPct val="75000"/>
              <a:buFont typeface="Arial" charset="0"/>
              <a:buChar char="•"/>
            </a:pPr>
            <a:r>
              <a:rPr lang="nb-NO" b="0" baseline="0" dirty="0" smtClean="0">
                <a:sym typeface="Wingdings"/>
              </a:rPr>
              <a:t>Vil ikke risikere å skrive over eksisterende verdier</a:t>
            </a:r>
          </a:p>
          <a:p>
            <a:pPr marL="342900" lvl="2" indent="-342900">
              <a:buSzPct val="75000"/>
              <a:buFont typeface="Arial" charset="0"/>
              <a:buChar char="•"/>
            </a:pPr>
            <a:r>
              <a:rPr lang="nb-NO" b="0" baseline="0" dirty="0" smtClean="0">
                <a:sym typeface="Wingdings"/>
              </a:rPr>
              <a:t>Trenger ikke full ACID støtte.</a:t>
            </a:r>
          </a:p>
          <a:p>
            <a:pPr marL="342900" lvl="2" indent="-342900">
              <a:buSzPct val="75000"/>
              <a:buFont typeface="Arial" charset="0"/>
              <a:buChar char="•"/>
            </a:pPr>
            <a:r>
              <a:rPr lang="nb-NO" b="0" baseline="0" dirty="0" smtClean="0">
                <a:sym typeface="Wingdings"/>
              </a:rPr>
              <a:t>En annen problemstilling er å søke igjennom disse dataene i ettertid.</a:t>
            </a:r>
          </a:p>
          <a:p>
            <a:pPr marL="342900" lvl="2" indent="-342900">
              <a:buSzPct val="75000"/>
              <a:buFont typeface="Arial" charset="0"/>
              <a:buChar char="•"/>
            </a:pPr>
            <a:r>
              <a:rPr lang="nb-NO" b="0" baseline="0" dirty="0" smtClean="0">
                <a:sym typeface="Wingdings"/>
              </a:rPr>
              <a:t>Hvis man for eksempel skal regne snitt-temperatur for en måned må man lete igjennom alle radene for en hel måned. Det kan fort bli mye å lete igjennom i motsetning til å kun hente kolonnen for temperatur.</a:t>
            </a:r>
          </a:p>
          <a:p>
            <a:pPr marL="342900" lvl="2" indent="-342900">
              <a:buSzPct val="75000"/>
              <a:buFont typeface="Arial" charset="0"/>
              <a:buChar char="•"/>
            </a:pPr>
            <a:endParaRPr lang="nb-NO" b="0" baseline="0" dirty="0" smtClean="0">
              <a:sym typeface="Helvetica Neue"/>
            </a:endParaRPr>
          </a:p>
          <a:p>
            <a:pPr marL="342900" lvl="2" indent="-342900">
              <a:buSzPct val="75000"/>
              <a:buFont typeface="Arial" charset="0"/>
              <a:buChar char="•"/>
            </a:pPr>
            <a:r>
              <a:rPr lang="nb-NO" b="0" baseline="0" dirty="0" smtClean="0">
                <a:sym typeface="Helvetica Neue"/>
              </a:rPr>
              <a:t>Hvis vi ser på hvordan det vil se ut i en </a:t>
            </a:r>
            <a:r>
              <a:rPr lang="nb-NO" b="0" baseline="0" dirty="0" err="1" smtClean="0">
                <a:sym typeface="Helvetica Neue"/>
              </a:rPr>
              <a:t>Wide</a:t>
            </a:r>
            <a:r>
              <a:rPr lang="nb-NO" b="0" baseline="0" dirty="0" smtClean="0">
                <a:sym typeface="Helvetica Neue"/>
              </a:rPr>
              <a:t> </a:t>
            </a:r>
            <a:r>
              <a:rPr lang="nb-NO" b="0" baseline="0" dirty="0" err="1" smtClean="0">
                <a:sym typeface="Helvetica Neue"/>
              </a:rPr>
              <a:t>Column</a:t>
            </a:r>
            <a:r>
              <a:rPr lang="nb-NO" b="0" baseline="0" dirty="0" smtClean="0">
                <a:sym typeface="Helvetica Neue"/>
              </a:rPr>
              <a:t> Store...</a:t>
            </a:r>
            <a:endParaRPr lang="nb-NO" b="0" baseline="0" dirty="0" smtClean="0">
              <a:sym typeface="Wingdings"/>
            </a:endParaRPr>
          </a:p>
        </p:txBody>
      </p:sp>
    </p:spTree>
    <p:extLst>
      <p:ext uri="{BB962C8B-B14F-4D97-AF65-F5344CB8AC3E}">
        <p14:creationId xmlns:p14="http://schemas.microsoft.com/office/powerpoint/2010/main" val="140354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Det ser nesten likt ut </a:t>
            </a:r>
          </a:p>
          <a:p>
            <a:pPr marL="342900" lvl="2" indent="-342900">
              <a:buSzPct val="75000"/>
              <a:buFont typeface="Arial" charset="0"/>
              <a:buChar char="•"/>
            </a:pPr>
            <a:r>
              <a:rPr lang="nb-NO" baseline="0" dirty="0" smtClean="0"/>
              <a:t>Eneste forskjellen er at vi ikke har et ID felt som er unikt for hvert </a:t>
            </a:r>
            <a:r>
              <a:rPr lang="nb-NO" baseline="0" dirty="0" err="1" smtClean="0"/>
              <a:t>event</a:t>
            </a:r>
            <a:r>
              <a:rPr lang="nb-NO" baseline="0" dirty="0" smtClean="0"/>
              <a:t> som lagres</a:t>
            </a:r>
          </a:p>
          <a:p>
            <a:pPr marL="342900" lvl="2" indent="-342900">
              <a:buSzPct val="75000"/>
              <a:buFont typeface="Arial" charset="0"/>
              <a:buChar char="•"/>
            </a:pPr>
            <a:r>
              <a:rPr lang="nb-NO" baseline="0" dirty="0" smtClean="0"/>
              <a:t>I tillegg er </a:t>
            </a:r>
            <a:r>
              <a:rPr lang="nb-NO" b="1" baseline="0" dirty="0" smtClean="0"/>
              <a:t>timestamp</a:t>
            </a:r>
            <a:r>
              <a:rPr lang="nb-NO" b="0" baseline="0" dirty="0" smtClean="0"/>
              <a:t> en del av PRIMARY KEY definisjonen</a:t>
            </a:r>
          </a:p>
          <a:p>
            <a:pPr marL="342900" lvl="2" indent="-342900">
              <a:buSzPct val="75000"/>
              <a:buFont typeface="Arial" charset="0"/>
              <a:buChar char="•"/>
            </a:pPr>
            <a:r>
              <a:rPr lang="nb-NO" b="0" baseline="0" dirty="0" smtClean="0"/>
              <a:t>Det er kun første verdien i PRIMARY KEY som er nøkkelen til dataene. Den som brukes for å finne dataene dine.</a:t>
            </a:r>
          </a:p>
          <a:p>
            <a:pPr marL="342900" lvl="2" indent="-342900">
              <a:buSzPct val="75000"/>
              <a:buFont typeface="Arial" charset="0"/>
              <a:buChar char="•"/>
            </a:pPr>
            <a:r>
              <a:rPr lang="nb-NO" b="0" baseline="0" dirty="0" smtClean="0"/>
              <a:t>Hvis du spør etter dataene kun med </a:t>
            </a:r>
            <a:r>
              <a:rPr lang="nb-NO" b="0" baseline="0" dirty="0" err="1" smtClean="0"/>
              <a:t>sensor_id</a:t>
            </a:r>
            <a:r>
              <a:rPr lang="nb-NO" b="0" baseline="0" dirty="0" smtClean="0"/>
              <a:t> får du all data som er lagret for den sensoren.</a:t>
            </a:r>
          </a:p>
          <a:p>
            <a:pPr marL="342900" lvl="2" indent="-342900">
              <a:buSzPct val="75000"/>
              <a:buFont typeface="Arial" charset="0"/>
              <a:buChar char="•"/>
            </a:pPr>
            <a:r>
              <a:rPr lang="nb-NO" b="0" baseline="0" dirty="0" smtClean="0"/>
              <a:t>Resten av verdiene er såkalte ”</a:t>
            </a:r>
            <a:r>
              <a:rPr lang="nb-NO" b="0" baseline="0" dirty="0" err="1" smtClean="0"/>
              <a:t>clustering</a:t>
            </a:r>
            <a:r>
              <a:rPr lang="nb-NO" b="0" baseline="0" dirty="0" smtClean="0"/>
              <a:t> </a:t>
            </a:r>
            <a:r>
              <a:rPr lang="nb-NO" b="0" baseline="0" dirty="0" err="1" smtClean="0"/>
              <a:t>columns</a:t>
            </a:r>
            <a:r>
              <a:rPr lang="nb-NO" b="0" baseline="0" dirty="0" smtClean="0"/>
              <a:t>”</a:t>
            </a:r>
          </a:p>
          <a:p>
            <a:pPr marL="342900" lvl="2" indent="-342900">
              <a:buSzPct val="75000"/>
              <a:buFont typeface="Arial" charset="0"/>
              <a:buChar char="•"/>
            </a:pPr>
            <a:r>
              <a:rPr lang="nb-NO" b="0" baseline="0" dirty="0" smtClean="0"/>
              <a:t>En </a:t>
            </a:r>
            <a:r>
              <a:rPr lang="nb-NO" b="0" baseline="0" dirty="0" err="1" smtClean="0"/>
              <a:t>clustering</a:t>
            </a:r>
            <a:r>
              <a:rPr lang="nb-NO" b="0" baseline="0" dirty="0" smtClean="0"/>
              <a:t> </a:t>
            </a:r>
            <a:r>
              <a:rPr lang="nb-NO" b="0" baseline="0" dirty="0" err="1" smtClean="0"/>
              <a:t>column</a:t>
            </a:r>
            <a:r>
              <a:rPr lang="nb-NO" b="0" baseline="0" dirty="0" smtClean="0"/>
              <a:t> er egentlig bare en gruppering av data for en gitt nøkkel</a:t>
            </a:r>
          </a:p>
          <a:p>
            <a:pPr marL="342900" lvl="2" indent="-342900">
              <a:buSzPct val="75000"/>
              <a:buFont typeface="Arial" charset="0"/>
              <a:buChar char="•"/>
            </a:pPr>
            <a:r>
              <a:rPr lang="nb-NO" b="0" baseline="0" dirty="0" smtClean="0"/>
              <a:t>Data lagres sortert på disk basert på </a:t>
            </a:r>
            <a:r>
              <a:rPr lang="nb-NO" b="0" baseline="0" dirty="0" err="1" smtClean="0"/>
              <a:t>clustering</a:t>
            </a:r>
            <a:r>
              <a:rPr lang="nb-NO" b="0" baseline="0" dirty="0" smtClean="0"/>
              <a:t> </a:t>
            </a:r>
            <a:r>
              <a:rPr lang="nb-NO" b="0" baseline="0" dirty="0" err="1" smtClean="0"/>
              <a:t>column</a:t>
            </a:r>
            <a:r>
              <a:rPr lang="nb-NO" b="0" baseline="0" dirty="0" smtClean="0"/>
              <a:t> verdien, </a:t>
            </a:r>
            <a:r>
              <a:rPr lang="nb-NO" b="0" baseline="0" dirty="0" err="1" smtClean="0"/>
              <a:t>default</a:t>
            </a:r>
            <a:r>
              <a:rPr lang="nb-NO" b="0" baseline="0" dirty="0" smtClean="0"/>
              <a:t> er </a:t>
            </a:r>
            <a:r>
              <a:rPr lang="nb-NO" b="0" baseline="0" dirty="0" err="1" smtClean="0"/>
              <a:t>ascending</a:t>
            </a:r>
            <a:r>
              <a:rPr lang="nb-NO" b="0" baseline="0" dirty="0" smtClean="0"/>
              <a:t>, altså stigende.</a:t>
            </a:r>
          </a:p>
          <a:p>
            <a:pPr marL="342900" lvl="2" indent="-342900">
              <a:buSzPct val="75000"/>
              <a:buFont typeface="Arial" charset="0"/>
              <a:buChar char="•"/>
            </a:pPr>
            <a:r>
              <a:rPr lang="nb-NO" b="0" baseline="0" dirty="0" smtClean="0"/>
              <a:t>I vårt tilfelle lagres data kronologisk, siden datoene her er stigende</a:t>
            </a:r>
          </a:p>
          <a:p>
            <a:pPr marL="342900" lvl="2" indent="-342900">
              <a:buSzPct val="75000"/>
              <a:buFont typeface="Arial" charset="0"/>
              <a:buChar char="•"/>
            </a:pPr>
            <a:r>
              <a:rPr lang="nb-NO" b="0" baseline="0" dirty="0" smtClean="0"/>
              <a:t>Skal man lese ut </a:t>
            </a:r>
            <a:r>
              <a:rPr lang="nb-NO" b="0" baseline="0" dirty="0" err="1" smtClean="0"/>
              <a:t>måleverdier</a:t>
            </a:r>
            <a:r>
              <a:rPr lang="nb-NO" b="0" baseline="0" dirty="0" smtClean="0"/>
              <a:t> er det ofte kronologisk. Da leser man sekvensielt på disk, og slipper å lete flere steder for å hente ut data.</a:t>
            </a:r>
          </a:p>
          <a:p>
            <a:pPr marL="342900" lvl="2" indent="-342900">
              <a:buSzPct val="75000"/>
              <a:buFont typeface="Arial" charset="0"/>
              <a:buChar char="•"/>
            </a:pPr>
            <a:endParaRPr lang="nb-NO" b="0" baseline="0" dirty="0" smtClean="0"/>
          </a:p>
          <a:p>
            <a:pPr marL="342900" lvl="2" indent="-342900">
              <a:buSzPct val="75000"/>
              <a:buFont typeface="Arial" charset="0"/>
              <a:buChar char="•"/>
            </a:pPr>
            <a:r>
              <a:rPr lang="nb-NO" b="0" baseline="0" dirty="0" smtClean="0"/>
              <a:t>Legger man til en ny </a:t>
            </a:r>
            <a:r>
              <a:rPr lang="nb-NO" b="0" baseline="0" dirty="0" err="1" smtClean="0"/>
              <a:t>sensor_id</a:t>
            </a:r>
            <a:r>
              <a:rPr lang="nb-NO" b="0" baseline="0" dirty="0" smtClean="0"/>
              <a:t> blir det en ny nøkkel og en ny </a:t>
            </a:r>
            <a:r>
              <a:rPr lang="nb-NO" b="0" baseline="0" dirty="0" err="1" smtClean="0"/>
              <a:t>record</a:t>
            </a:r>
            <a:r>
              <a:rPr lang="nb-NO" b="0" baseline="0" dirty="0" smtClean="0"/>
              <a:t>, noe som kanskje konseptuelt sett kan sees på som en ekvivalent til en rad i en relasjonsdatabase.</a:t>
            </a: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627977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295564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0" lvl="2" indent="0">
              <a:buSzPct val="75000"/>
              <a:buFont typeface="Arial" charset="0"/>
              <a:buNone/>
            </a:pPr>
            <a:r>
              <a:rPr lang="nb-NO" baseline="0" dirty="0" smtClean="0"/>
              <a:t>Flere implementasjoner</a:t>
            </a:r>
          </a:p>
          <a:p>
            <a:pPr marL="0" lvl="2" indent="0">
              <a:buSzPct val="75000"/>
              <a:buFont typeface="Arial" charset="0"/>
              <a:buNone/>
            </a:pPr>
            <a:endParaRPr lang="nb-NO" baseline="0" dirty="0" smtClean="0"/>
          </a:p>
          <a:p>
            <a:pPr marL="0" lvl="2" indent="0">
              <a:buSzPct val="75000"/>
              <a:buFont typeface="Arial" charset="0"/>
              <a:buNone/>
            </a:pPr>
            <a:r>
              <a:rPr lang="nb-NO" baseline="0" dirty="0" smtClean="0"/>
              <a:t>Baserer seg på </a:t>
            </a:r>
            <a:r>
              <a:rPr lang="nb-NO" baseline="0" dirty="0" err="1" smtClean="0"/>
              <a:t>Bigtable</a:t>
            </a:r>
            <a:endParaRPr lang="nb-NO" baseline="0" dirty="0" smtClean="0"/>
          </a:p>
          <a:p>
            <a:pPr marL="0" lvl="2" indent="0">
              <a:buSzPct val="75000"/>
              <a:buFont typeface="Arial" charset="0"/>
              <a:buNone/>
            </a:pPr>
            <a:endParaRPr lang="nb-NO" baseline="0" dirty="0" smtClean="0"/>
          </a:p>
          <a:p>
            <a:pPr marL="342900" lvl="2" indent="-342900">
              <a:buSzPct val="75000"/>
              <a:buFont typeface="Arial" charset="0"/>
              <a:buChar char="•"/>
            </a:pPr>
            <a:r>
              <a:rPr lang="nb-NO" baseline="0" dirty="0" smtClean="0"/>
              <a:t>Apache </a:t>
            </a:r>
            <a:r>
              <a:rPr lang="nb-NO" baseline="0" dirty="0" err="1" smtClean="0"/>
              <a:t>Hbase</a:t>
            </a:r>
            <a:r>
              <a:rPr lang="nb-NO" baseline="0" dirty="0" smtClean="0"/>
              <a:t>: ”The </a:t>
            </a:r>
            <a:r>
              <a:rPr lang="nb-NO" baseline="0" dirty="0" err="1" smtClean="0"/>
              <a:t>Hadoop</a:t>
            </a:r>
            <a:r>
              <a:rPr lang="nb-NO" baseline="0" dirty="0" smtClean="0"/>
              <a:t> database”</a:t>
            </a:r>
          </a:p>
          <a:p>
            <a:pPr marL="342900" lvl="2" indent="-342900">
              <a:buSzPct val="75000"/>
              <a:buFont typeface="Arial" charset="0"/>
              <a:buChar char="•"/>
            </a:pPr>
            <a:r>
              <a:rPr lang="nb-NO" baseline="0" dirty="0" smtClean="0"/>
              <a:t>Apache </a:t>
            </a:r>
            <a:r>
              <a:rPr lang="nb-NO" baseline="0" dirty="0" err="1" smtClean="0"/>
              <a:t>Accumulo</a:t>
            </a:r>
            <a:r>
              <a:rPr lang="nb-NO" baseline="0" dirty="0" smtClean="0"/>
              <a:t>: Opprinnelig laget av NSA (!!)</a:t>
            </a:r>
          </a:p>
          <a:p>
            <a:pPr marL="342900" lvl="2" indent="-342900">
              <a:buSzPct val="75000"/>
              <a:buFont typeface="Arial" charset="0"/>
              <a:buChar char="•"/>
            </a:pPr>
            <a:r>
              <a:rPr lang="nb-NO" baseline="0" dirty="0" smtClean="0"/>
              <a:t>Apache Cassandra: Opprinnelig laget av </a:t>
            </a:r>
            <a:r>
              <a:rPr lang="nb-NO" baseline="0" dirty="0" err="1" smtClean="0"/>
              <a:t>Facebook</a:t>
            </a: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r>
              <a:rPr lang="nb-NO" baseline="0" dirty="0" smtClean="0"/>
              <a:t>Presentasjonen baserer seg på Cassandra sin implementasjon.</a:t>
            </a:r>
          </a:p>
          <a:p>
            <a:pPr marL="342900" lvl="2" indent="-342900">
              <a:buSzPct val="75000"/>
              <a:buFont typeface="Arial" charset="0"/>
              <a:buChar char="•"/>
            </a:pPr>
            <a:r>
              <a:rPr lang="nb-NO" baseline="0" dirty="0" smtClean="0"/>
              <a:t>Det er nok variasjoner til de andre løsningene.</a:t>
            </a:r>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a:p>
            <a:pPr marL="342900" lvl="2" indent="-342900">
              <a:buSzPct val="75000"/>
              <a:buFont typeface="Arial" charset="0"/>
              <a:buChar char="•"/>
            </a:pPr>
            <a:endParaRPr lang="nb-NO" baseline="0" dirty="0" smtClean="0"/>
          </a:p>
        </p:txBody>
      </p:sp>
    </p:spTree>
    <p:extLst>
      <p:ext uri="{BB962C8B-B14F-4D97-AF65-F5344CB8AC3E}">
        <p14:creationId xmlns:p14="http://schemas.microsoft.com/office/powerpoint/2010/main" val="144492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marL="342900" lvl="2" indent="-342900">
              <a:buSzPct val="75000"/>
              <a:buFont typeface="Arial" charset="0"/>
              <a:buChar char="•"/>
            </a:pPr>
            <a:r>
              <a:rPr lang="nb-NO" baseline="0" dirty="0" smtClean="0"/>
              <a:t>Cassandra ble som sagt laget av </a:t>
            </a:r>
            <a:r>
              <a:rPr lang="nb-NO" baseline="0" dirty="0" err="1" smtClean="0"/>
              <a:t>Facebook</a:t>
            </a:r>
            <a:r>
              <a:rPr lang="nb-NO" baseline="0" dirty="0" smtClean="0"/>
              <a:t> </a:t>
            </a:r>
          </a:p>
          <a:p>
            <a:pPr marL="342900" lvl="2" indent="-342900">
              <a:buSzPct val="75000"/>
              <a:buFont typeface="Arial" charset="0"/>
              <a:buChar char="•"/>
            </a:pPr>
            <a:r>
              <a:rPr lang="nb-NO" baseline="0" dirty="0" smtClean="0"/>
              <a:t>Open </a:t>
            </a:r>
            <a:r>
              <a:rPr lang="nb-NO" baseline="0" dirty="0" err="1" smtClean="0"/>
              <a:t>sourced</a:t>
            </a:r>
            <a:r>
              <a:rPr lang="nb-NO" baseline="0" dirty="0" smtClean="0"/>
              <a:t> i 2008</a:t>
            </a:r>
          </a:p>
          <a:p>
            <a:pPr marL="342900" lvl="2" indent="-342900">
              <a:buSzPct val="75000"/>
              <a:buFont typeface="Arial" charset="0"/>
              <a:buChar char="•"/>
            </a:pPr>
            <a:r>
              <a:rPr lang="nb-NO" baseline="0" dirty="0" smtClean="0"/>
              <a:t>Opprinnelig laget for å løse ”</a:t>
            </a:r>
            <a:r>
              <a:rPr lang="nb-NO" baseline="0" dirty="0" err="1" smtClean="0"/>
              <a:t>Inbox</a:t>
            </a:r>
            <a:r>
              <a:rPr lang="nb-NO" baseline="0" dirty="0" smtClean="0"/>
              <a:t> </a:t>
            </a:r>
            <a:r>
              <a:rPr lang="nb-NO" baseline="0" dirty="0" err="1" smtClean="0"/>
              <a:t>Search</a:t>
            </a:r>
            <a:r>
              <a:rPr lang="nb-NO" baseline="0" dirty="0" smtClean="0"/>
              <a:t> problemet” </a:t>
            </a:r>
            <a:r>
              <a:rPr lang="nb-NO" baseline="0" dirty="0" err="1" smtClean="0"/>
              <a:t>dems</a:t>
            </a:r>
            <a:endParaRPr lang="nb-NO" baseline="0" dirty="0" smtClean="0"/>
          </a:p>
          <a:p>
            <a:pPr marL="342900" lvl="2" indent="-342900">
              <a:buSzPct val="75000"/>
              <a:buFont typeface="Arial" charset="0"/>
              <a:buChar char="•"/>
            </a:pPr>
            <a:r>
              <a:rPr lang="nb-NO" baseline="0" dirty="0" smtClean="0"/>
              <a:t>Koble meldingstråder mellom to brukere sammen</a:t>
            </a:r>
          </a:p>
          <a:p>
            <a:pPr marL="342900" lvl="2" indent="-342900">
              <a:buSzPct val="75000"/>
              <a:buFont typeface="Arial" charset="0"/>
              <a:buChar char="•"/>
            </a:pPr>
            <a:r>
              <a:rPr lang="nb-NO" baseline="0" dirty="0" smtClean="0"/>
              <a:t>Er en hybrid mellom key-</a:t>
            </a:r>
            <a:r>
              <a:rPr lang="nb-NO" baseline="0" dirty="0" err="1" smtClean="0"/>
              <a:t>value</a:t>
            </a:r>
            <a:r>
              <a:rPr lang="nb-NO" baseline="0" dirty="0" smtClean="0"/>
              <a:t> og </a:t>
            </a:r>
            <a:r>
              <a:rPr lang="nb-NO" baseline="0" dirty="0" err="1" smtClean="0"/>
              <a:t>column-oriented</a:t>
            </a:r>
            <a:r>
              <a:rPr lang="nb-NO" baseline="0" dirty="0" smtClean="0"/>
              <a:t> data stores, men klassifiseres som en </a:t>
            </a:r>
            <a:r>
              <a:rPr lang="nb-NO" baseline="0" dirty="0" err="1" smtClean="0"/>
              <a:t>wide</a:t>
            </a:r>
            <a:r>
              <a:rPr lang="nb-NO" baseline="0" dirty="0" smtClean="0"/>
              <a:t> </a:t>
            </a:r>
            <a:r>
              <a:rPr lang="nb-NO" baseline="0" dirty="0" err="1" smtClean="0"/>
              <a:t>column</a:t>
            </a:r>
            <a:r>
              <a:rPr lang="nb-NO" baseline="0" dirty="0" smtClean="0"/>
              <a:t> store</a:t>
            </a:r>
          </a:p>
        </p:txBody>
      </p:sp>
    </p:spTree>
    <p:extLst>
      <p:ext uri="{BB962C8B-B14F-4D97-AF65-F5344CB8AC3E}">
        <p14:creationId xmlns:p14="http://schemas.microsoft.com/office/powerpoint/2010/main" val="36978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3625453" y="2303859"/>
            <a:ext cx="11037095" cy="4643438"/>
          </a:xfrm>
          <a:prstGeom prst="rect">
            <a:avLst/>
          </a:prstGeom>
        </p:spPr>
        <p:txBody>
          <a:bodyPr anchor="b"/>
          <a:lstStyle/>
          <a:p>
            <a:r>
              <a:t>Title Text</a:t>
            </a:r>
          </a:p>
        </p:txBody>
      </p:sp>
      <p:sp>
        <p:nvSpPr>
          <p:cNvPr id="12" name="Shape 12"/>
          <p:cNvSpPr>
            <a:spLocks noGrp="1"/>
          </p:cNvSpPr>
          <p:nvPr>
            <p:ph type="body" sz="quarter" idx="1"/>
          </p:nvPr>
        </p:nvSpPr>
        <p:spPr>
          <a:xfrm>
            <a:off x="3625453" y="7072313"/>
            <a:ext cx="11037095" cy="1589485"/>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3625453" y="4536281"/>
            <a:ext cx="11037095"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9371707" y="892968"/>
            <a:ext cx="5625704"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3290590" y="892969"/>
            <a:ext cx="5625704" cy="5607845"/>
          </a:xfrm>
          <a:prstGeom prst="rect">
            <a:avLst/>
          </a:prstGeom>
        </p:spPr>
        <p:txBody>
          <a:bodyPr anchor="b"/>
          <a:lstStyle>
            <a:lvl1pPr>
              <a:defRPr sz="8400">
                <a:latin typeface="+mn-lt"/>
                <a:ea typeface="+mn-ea"/>
                <a:cs typeface="+mn-cs"/>
                <a:sym typeface="Helvetica Light"/>
              </a:defRPr>
            </a:lvl1pPr>
          </a:lstStyle>
          <a:p>
            <a:r>
              <a:t>Title Text</a:t>
            </a:r>
          </a:p>
        </p:txBody>
      </p:sp>
      <p:sp>
        <p:nvSpPr>
          <p:cNvPr id="40" name="Shape 40"/>
          <p:cNvSpPr>
            <a:spLocks noGrp="1"/>
          </p:cNvSpPr>
          <p:nvPr>
            <p:ph type="body" sz="quarter" idx="1"/>
          </p:nvPr>
        </p:nvSpPr>
        <p:spPr>
          <a:xfrm>
            <a:off x="3290590" y="6697266"/>
            <a:ext cx="5625704" cy="5768579"/>
          </a:xfrm>
          <a:prstGeom prst="rect">
            <a:avLst/>
          </a:prstGeom>
        </p:spPr>
        <p:txBody>
          <a:bodyPr anchor="t"/>
          <a:lstStyle>
            <a:lvl1pPr marL="0" indent="0" algn="ctr">
              <a:spcBef>
                <a:spcPts val="0"/>
              </a:spcBef>
              <a:buSzTx/>
              <a:buNone/>
              <a:defRPr sz="4400">
                <a:latin typeface="+mj-lt"/>
                <a:ea typeface="+mj-ea"/>
                <a:cs typeface="+mj-cs"/>
                <a:sym typeface="Source Sans Pro Light"/>
              </a:defRPr>
            </a:lvl1pPr>
            <a:lvl2pPr marL="0" indent="228600" algn="ctr">
              <a:spcBef>
                <a:spcPts val="0"/>
              </a:spcBef>
              <a:buSzTx/>
              <a:buNone/>
              <a:defRPr sz="4400">
                <a:latin typeface="+mj-lt"/>
                <a:ea typeface="+mj-ea"/>
                <a:cs typeface="+mj-cs"/>
                <a:sym typeface="Source Sans Pro Light"/>
              </a:defRPr>
            </a:lvl2pPr>
            <a:lvl3pPr marL="0" indent="457200" algn="ctr">
              <a:spcBef>
                <a:spcPts val="0"/>
              </a:spcBef>
              <a:buSzTx/>
              <a:buNone/>
              <a:defRPr sz="4400">
                <a:latin typeface="+mj-lt"/>
                <a:ea typeface="+mj-ea"/>
                <a:cs typeface="+mj-cs"/>
                <a:sym typeface="Source Sans Pro Light"/>
              </a:defRPr>
            </a:lvl3pPr>
            <a:lvl4pPr marL="0" indent="685800" algn="ctr">
              <a:spcBef>
                <a:spcPts val="0"/>
              </a:spcBef>
              <a:buSzTx/>
              <a:buNone/>
              <a:defRPr sz="4400">
                <a:latin typeface="+mj-lt"/>
                <a:ea typeface="+mj-ea"/>
                <a:cs typeface="+mj-cs"/>
                <a:sym typeface="Source Sans Pro Light"/>
              </a:defRPr>
            </a:lvl4pPr>
            <a:lvl5pPr marL="0" indent="914400" algn="ctr">
              <a:spcBef>
                <a:spcPts val="0"/>
              </a:spcBef>
              <a:buSzTx/>
              <a:buNone/>
              <a:defRPr sz="44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9371707" y="3661171"/>
            <a:ext cx="5625704"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3290590" y="3661171"/>
            <a:ext cx="5625704" cy="8840392"/>
          </a:xfrm>
          <a:prstGeom prst="rect">
            <a:avLst/>
          </a:prstGeom>
        </p:spPr>
        <p:txBody>
          <a:bodyPr/>
          <a:lstStyle>
            <a:lvl1pPr marL="465364" indent="-465364">
              <a:spcBef>
                <a:spcPts val="4500"/>
              </a:spcBef>
              <a:defRPr sz="3800">
                <a:latin typeface="+mj-lt"/>
                <a:ea typeface="+mj-ea"/>
                <a:cs typeface="+mj-cs"/>
                <a:sym typeface="Source Sans Pro Light"/>
              </a:defRPr>
            </a:lvl1pPr>
            <a:lvl2pPr marL="808264" indent="-465364">
              <a:spcBef>
                <a:spcPts val="4500"/>
              </a:spcBef>
              <a:defRPr sz="3800">
                <a:latin typeface="+mj-lt"/>
                <a:ea typeface="+mj-ea"/>
                <a:cs typeface="+mj-cs"/>
                <a:sym typeface="Source Sans Pro Light"/>
              </a:defRPr>
            </a:lvl2pPr>
            <a:lvl3pPr marL="1151164" indent="-465364">
              <a:spcBef>
                <a:spcPts val="4500"/>
              </a:spcBef>
              <a:defRPr sz="3800">
                <a:latin typeface="+mj-lt"/>
                <a:ea typeface="+mj-ea"/>
                <a:cs typeface="+mj-cs"/>
                <a:sym typeface="Source Sans Pro Light"/>
              </a:defRPr>
            </a:lvl3pPr>
            <a:lvl4pPr marL="1494064" indent="-465364">
              <a:spcBef>
                <a:spcPts val="4500"/>
              </a:spcBef>
              <a:defRPr sz="3800">
                <a:latin typeface="+mj-lt"/>
                <a:ea typeface="+mj-ea"/>
                <a:cs typeface="+mj-cs"/>
                <a:sym typeface="Source Sans Pro Light"/>
              </a:defRPr>
            </a:lvl4pPr>
            <a:lvl5pPr marL="1836964" indent="-465364">
              <a:spcBef>
                <a:spcPts val="4500"/>
              </a:spcBef>
              <a:defRPr sz="3800">
                <a:latin typeface="+mj-lt"/>
                <a:ea typeface="+mj-ea"/>
                <a:cs typeface="+mj-cs"/>
                <a:sym typeface="Source Sans Pro Light"/>
              </a:defRPr>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3290590" y="1785937"/>
            <a:ext cx="11706821" cy="1014412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9371707" y="7161610"/>
            <a:ext cx="5625704"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9378265" y="1250157"/>
            <a:ext cx="5625704"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3290590" y="1250156"/>
            <a:ext cx="5625704"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3625453" y="8947546"/>
            <a:ext cx="11037095" cy="660798"/>
          </a:xfrm>
          <a:prstGeom prst="rect">
            <a:avLst/>
          </a:prstGeom>
        </p:spPr>
        <p:txBody>
          <a:bodyPr anchor="t">
            <a:spAutoFit/>
          </a:bodyPr>
          <a:lstStyle>
            <a:lvl1pPr marL="0" indent="0" algn="ctr">
              <a:spcBef>
                <a:spcPts val="0"/>
              </a:spcBef>
              <a:buSzTx/>
              <a:buNone/>
              <a:defRPr sz="3200">
                <a:latin typeface="+mj-lt"/>
                <a:ea typeface="+mj-ea"/>
                <a:cs typeface="+mj-cs"/>
                <a:sym typeface="Source Sans Pro Light"/>
              </a:defRPr>
            </a:lvl1pPr>
          </a:lstStyle>
          <a:p>
            <a:r>
              <a:t>–Johnny Appleseed</a:t>
            </a:r>
          </a:p>
        </p:txBody>
      </p:sp>
      <p:sp>
        <p:nvSpPr>
          <p:cNvPr id="94" name="Shape 94"/>
          <p:cNvSpPr>
            <a:spLocks noGrp="1"/>
          </p:cNvSpPr>
          <p:nvPr>
            <p:ph type="body" sz="quarter" idx="14"/>
          </p:nvPr>
        </p:nvSpPr>
        <p:spPr>
          <a:xfrm>
            <a:off x="3625453" y="5998765"/>
            <a:ext cx="11037095" cy="968376"/>
          </a:xfrm>
          <a:prstGeom prst="rect">
            <a:avLst/>
          </a:prstGeom>
        </p:spPr>
        <p:txBody>
          <a:bodyPr>
            <a:spAutoFit/>
          </a:bodyPr>
          <a:lstStyle>
            <a:lvl1pPr marL="0" indent="0" algn="ctr">
              <a:spcBef>
                <a:spcPts val="0"/>
              </a:spcBef>
              <a:buSzTx/>
              <a:buNone/>
              <a:defRPr sz="5200">
                <a:latin typeface="+mj-lt"/>
                <a:ea typeface="+mj-ea"/>
                <a:cs typeface="+mj-cs"/>
                <a:sym typeface="Source Sans Pro Light"/>
              </a:defRPr>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2286000" y="0"/>
            <a:ext cx="13716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290590" y="625078"/>
            <a:ext cx="11706821" cy="30360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3290590" y="3661171"/>
            <a:ext cx="11706821" cy="8840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859183" y="13010554"/>
            <a:ext cx="556242" cy="513601"/>
          </a:xfrm>
          <a:prstGeom prst="rect">
            <a:avLst/>
          </a:prstGeom>
          <a:ln w="12700">
            <a:miter lim="400000"/>
          </a:ln>
        </p:spPr>
        <p:txBody>
          <a:bodyPr wrap="none" lIns="71437" tIns="71437" rIns="71437" bIns="71437">
            <a:spAutoFit/>
          </a:bodyPr>
          <a:lstStyle>
            <a:lvl1pPr>
              <a:defRPr sz="2400">
                <a:solidFill>
                  <a:srgbClr val="000000"/>
                </a:solidFill>
                <a:latin typeface="+mn-lt"/>
                <a:ea typeface="+mn-ea"/>
                <a:cs typeface="+mn-cs"/>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Source Sans Pro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Source Sans Pro"/>
          <a:ea typeface="Source Sans Pro"/>
          <a:cs typeface="Source Sans Pro"/>
          <a:sym typeface="Source Sans Pro"/>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585216" y="4386333"/>
            <a:ext cx="16996931" cy="5376471"/>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r">
              <a:defRPr sz="20000">
                <a:solidFill>
                  <a:srgbClr val="3EC7C0"/>
                </a:solidFill>
              </a:defRPr>
            </a:pPr>
            <a:r>
              <a:rPr lang="nb-NO" sz="17000" dirty="0" smtClean="0">
                <a:solidFill>
                  <a:srgbClr val="17BDB4"/>
                </a:solidFill>
                <a:latin typeface="Calibri" charset="0"/>
                <a:ea typeface="Calibri" charset="0"/>
                <a:cs typeface="Calibri" charset="0"/>
              </a:rPr>
              <a:t>WIDE </a:t>
            </a:r>
            <a:r>
              <a:rPr lang="nb-NO" sz="17000" dirty="0">
                <a:solidFill>
                  <a:srgbClr val="17BDB4"/>
                </a:solidFill>
                <a:latin typeface="Calibri" charset="0"/>
                <a:ea typeface="Calibri" charset="0"/>
                <a:cs typeface="Calibri" charset="0"/>
              </a:rPr>
              <a:t>COLUMN </a:t>
            </a:r>
            <a:r>
              <a:rPr lang="nb-NO" sz="17000" dirty="0" smtClean="0">
                <a:solidFill>
                  <a:srgbClr val="17BDB4"/>
                </a:solidFill>
                <a:latin typeface="Calibri" charset="0"/>
                <a:ea typeface="Calibri" charset="0"/>
                <a:cs typeface="Calibri" charset="0"/>
              </a:rPr>
              <a:t>STORES</a:t>
            </a:r>
            <a:endParaRPr lang="nb-NO" sz="17000" dirty="0">
              <a:solidFill>
                <a:srgbClr val="17BDB4"/>
              </a:solidFill>
              <a:latin typeface="Calibri" charset="0"/>
              <a:ea typeface="Calibri" charset="0"/>
              <a:cs typeface="Calibri" charset="0"/>
            </a:endParaRPr>
          </a:p>
        </p:txBody>
      </p:sp>
      <p:sp>
        <p:nvSpPr>
          <p:cNvPr id="120" name="Shape 120"/>
          <p:cNvSpPr/>
          <p:nvPr/>
        </p:nvSpPr>
        <p:spPr>
          <a:xfrm>
            <a:off x="12199263" y="12133399"/>
            <a:ext cx="5382884" cy="10675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000">
                <a:solidFill>
                  <a:srgbClr val="3EC7C0"/>
                </a:solidFill>
              </a:defRPr>
            </a:lvl1pPr>
          </a:lstStyle>
          <a:p>
            <a:r>
              <a:rPr lang="nb-NO" sz="6000" dirty="0" smtClean="0">
                <a:solidFill>
                  <a:srgbClr val="FFFFFF"/>
                </a:solidFill>
                <a:latin typeface="Calibri" charset="0"/>
                <a:ea typeface="Calibri" charset="0"/>
                <a:cs typeface="Calibri" charset="0"/>
              </a:rPr>
              <a:t>Andreas </a:t>
            </a:r>
            <a:r>
              <a:rPr lang="nb-NO" sz="6000" dirty="0" err="1" smtClean="0">
                <a:solidFill>
                  <a:srgbClr val="FFFFFF"/>
                </a:solidFill>
                <a:latin typeface="Calibri" charset="0"/>
                <a:ea typeface="Calibri" charset="0"/>
                <a:cs typeface="Calibri" charset="0"/>
              </a:rPr>
              <a:t>Baakind</a:t>
            </a:r>
            <a:endParaRPr sz="6000" dirty="0">
              <a:solidFill>
                <a:srgbClr val="FFFFFF"/>
              </a:solidFill>
              <a:latin typeface="Calibri" charset="0"/>
              <a:ea typeface="Calibri" charset="0"/>
              <a:cs typeface="Calibri"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2027030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87595785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7" name="Oval 6"/>
          <p:cNvSpPr/>
          <p:nvPr/>
        </p:nvSpPr>
        <p:spPr>
          <a:xfrm>
            <a:off x="1150582" y="9912096"/>
            <a:ext cx="16054378" cy="16632423"/>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dirty="0" err="1" smtClean="0">
                <a:solidFill>
                  <a:schemeClr val="bg1"/>
                </a:solidFill>
                <a:latin typeface="Calibri" charset="0"/>
                <a:ea typeface="Calibri" charset="0"/>
                <a:cs typeface="Calibri" charset="0"/>
              </a:rPr>
              <a:t>Replikering</a:t>
            </a:r>
            <a:endParaRPr lang="nb-NO" sz="20000" dirty="0">
              <a:solidFill>
                <a:schemeClr val="bg1"/>
              </a:solidFill>
              <a:latin typeface="Calibri" charset="0"/>
              <a:ea typeface="Calibri" charset="0"/>
              <a:cs typeface="Calibri" charset="0"/>
            </a:endParaRPr>
          </a:p>
        </p:txBody>
      </p:sp>
      <p:sp>
        <p:nvSpPr>
          <p:cNvPr id="3" name="Oval 2"/>
          <p:cNvSpPr/>
          <p:nvPr/>
        </p:nvSpPr>
        <p:spPr>
          <a:xfrm>
            <a:off x="2790683" y="11178235"/>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Oval 3"/>
          <p:cNvSpPr/>
          <p:nvPr/>
        </p:nvSpPr>
        <p:spPr>
          <a:xfrm>
            <a:off x="6407180" y="9262261"/>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5" name="Oval 4"/>
          <p:cNvSpPr/>
          <p:nvPr/>
        </p:nvSpPr>
        <p:spPr>
          <a:xfrm>
            <a:off x="10320959" y="9262262"/>
            <a:ext cx="1708166" cy="1769669"/>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6" name="Oval 5"/>
          <p:cNvSpPr>
            <a:spLocks noChangeAspect="1"/>
          </p:cNvSpPr>
          <p:nvPr/>
        </p:nvSpPr>
        <p:spPr>
          <a:xfrm>
            <a:off x="13645966" y="11178235"/>
            <a:ext cx="1708166" cy="1769669"/>
          </a:xfrm>
          <a:prstGeom prst="ellipse">
            <a:avLst/>
          </a:prstGeom>
          <a:solidFill>
            <a:schemeClr val="bg1">
              <a:lumMod val="85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567048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4864608" y="3182112"/>
            <a:ext cx="8120112" cy="841248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7551262" y="6762219"/>
            <a:ext cx="3188592"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8086413" y="1680324"/>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1844382" y="478928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10427278" y="9621657"/>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076661" y="4567658"/>
            <a:ext cx="2118291" cy="2194561"/>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4881333" y="9290995"/>
            <a:ext cx="2118291" cy="2194561"/>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p:cNvSpPr txBox="1"/>
          <p:nvPr/>
        </p:nvSpPr>
        <p:spPr>
          <a:xfrm>
            <a:off x="400061" y="316326"/>
            <a:ext cx="6599563"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Tx/>
                <a:latin typeface="Calibri" charset="0"/>
                <a:ea typeface="Calibri" charset="0"/>
                <a:cs typeface="Calibri" charset="0"/>
                <a:sym typeface="Conduit ITC Light"/>
              </a:rPr>
              <a:t>Replikeringsfaktor</a:t>
            </a:r>
            <a:r>
              <a:rPr kumimoji="0" lang="en-US" sz="60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 3</a:t>
            </a:r>
            <a:endParaRPr kumimoji="0" lang="en-US" sz="6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7286192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riangle 1"/>
          <p:cNvSpPr/>
          <p:nvPr/>
        </p:nvSpPr>
        <p:spPr>
          <a:xfrm>
            <a:off x="3866344" y="3880978"/>
            <a:ext cx="9217152" cy="7945821"/>
          </a:xfrm>
          <a:prstGeom prst="triangle">
            <a:avLst/>
          </a:prstGeom>
          <a:noFill/>
          <a:ln w="12700" cap="flat">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Eventual</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3" name="Oval 2"/>
          <p:cNvSpPr/>
          <p:nvPr/>
        </p:nvSpPr>
        <p:spPr>
          <a:xfrm>
            <a:off x="2807198"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A</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4" name="Oval 3"/>
          <p:cNvSpPr/>
          <p:nvPr/>
        </p:nvSpPr>
        <p:spPr>
          <a:xfrm>
            <a:off x="12024350" y="10501792"/>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P</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5" name="Oval 4"/>
          <p:cNvSpPr/>
          <p:nvPr/>
        </p:nvSpPr>
        <p:spPr>
          <a:xfrm>
            <a:off x="7415774" y="2741025"/>
            <a:ext cx="2118291" cy="2194561"/>
          </a:xfrm>
          <a:prstGeom prst="ellipse">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8800" b="1" i="0" u="none" strike="noStrike" cap="none" spc="0" normalizeH="0" baseline="0" dirty="0" smtClean="0">
                <a:ln>
                  <a:noFill/>
                </a:ln>
                <a:solidFill>
                  <a:schemeClr val="tx2">
                    <a:lumMod val="10000"/>
                  </a:schemeClr>
                </a:solidFill>
                <a:effectLst/>
                <a:uFillTx/>
                <a:latin typeface="Calibri" charset="0"/>
                <a:ea typeface="Calibri" charset="0"/>
                <a:cs typeface="Calibri" charset="0"/>
                <a:sym typeface="Helvetica Light"/>
              </a:rPr>
              <a:t>C</a:t>
            </a:r>
            <a:endParaRPr kumimoji="0" sz="8800" b="1" i="0" u="none" strike="noStrike" cap="none" spc="0" normalizeH="0" baseline="0" dirty="0">
              <a:ln>
                <a:noFill/>
              </a:ln>
              <a:solidFill>
                <a:schemeClr val="tx2">
                  <a:lumMod val="10000"/>
                </a:schemeClr>
              </a:solidFill>
              <a:effectLst/>
              <a:uFillTx/>
              <a:latin typeface="Calibri" charset="0"/>
              <a:ea typeface="Calibri" charset="0"/>
              <a:cs typeface="Calibri" charset="0"/>
              <a:sym typeface="Helvetica Light"/>
            </a:endParaRPr>
          </a:p>
        </p:txBody>
      </p:sp>
      <p:sp>
        <p:nvSpPr>
          <p:cNvPr id="7" name="TextBox 6"/>
          <p:cNvSpPr txBox="1"/>
          <p:nvPr/>
        </p:nvSpPr>
        <p:spPr>
          <a:xfrm>
            <a:off x="7130801" y="12239497"/>
            <a:ext cx="2688235"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smtClean="0">
                <a:ln>
                  <a:noFill/>
                </a:ln>
                <a:solidFill>
                  <a:srgbClr val="FFFFFF"/>
                </a:solidFill>
                <a:effectLst/>
                <a:uFillTx/>
                <a:latin typeface="Conduit ITC Light"/>
                <a:ea typeface="Conduit ITC Light"/>
                <a:cs typeface="Conduit ITC Light"/>
                <a:sym typeface="Conduit ITC Light"/>
              </a:rPr>
              <a:t>Cassandra</a:t>
            </a:r>
            <a:endParaRPr kumimoji="0" lang="en-US" sz="5000" b="0" i="0" u="none" strike="noStrike" cap="none" spc="0" normalizeH="0" baseline="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40232890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5135806" y="5097780"/>
            <a:ext cx="6729984" cy="6972300"/>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6713936" y="7890081"/>
            <a:ext cx="3573724"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7200"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Cluster</a:t>
            </a:r>
            <a:endParaRPr kumimoji="0" sz="72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 name="Oval 1"/>
          <p:cNvSpPr/>
          <p:nvPr/>
        </p:nvSpPr>
        <p:spPr>
          <a:xfrm>
            <a:off x="7773168" y="4052916"/>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10875995" y="6572484"/>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9409835" y="10274216"/>
            <a:ext cx="1755649" cy="181886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4369952" y="6523218"/>
            <a:ext cx="1755649" cy="181886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5152531" y="10142182"/>
            <a:ext cx="1755649" cy="181886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Tree>
    <p:extLst>
      <p:ext uri="{BB962C8B-B14F-4D97-AF65-F5344CB8AC3E}">
        <p14:creationId xmlns:p14="http://schemas.microsoft.com/office/powerpoint/2010/main" val="8138038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8" name="Oval 17"/>
          <p:cNvSpPr/>
          <p:nvPr/>
        </p:nvSpPr>
        <p:spPr>
          <a:xfrm>
            <a:off x="1503598"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TextBox 20"/>
          <p:cNvSpPr txBox="1"/>
          <p:nvPr/>
        </p:nvSpPr>
        <p:spPr>
          <a:xfrm>
            <a:off x="2494821"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#1</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7" name="Oval 6"/>
          <p:cNvSpPr/>
          <p:nvPr/>
        </p:nvSpPr>
        <p:spPr>
          <a:xfrm>
            <a:off x="4807669" y="4193099"/>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8" name="Oval 7"/>
          <p:cNvSpPr/>
          <p:nvPr/>
        </p:nvSpPr>
        <p:spPr>
          <a:xfrm>
            <a:off x="3729883" y="622997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Oval 11"/>
          <p:cNvSpPr/>
          <p:nvPr/>
        </p:nvSpPr>
        <p:spPr>
          <a:xfrm>
            <a:off x="1345406"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119"/>
          <p:cNvSpPr/>
          <p:nvPr/>
        </p:nvSpPr>
        <p:spPr>
          <a:xfrm>
            <a:off x="591440" y="569009"/>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Tunable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consistency</a:t>
            </a:r>
            <a:endParaRPr lang="nb-NO" sz="10000" dirty="0">
              <a:solidFill>
                <a:srgbClr val="17BDB4"/>
              </a:solidFill>
              <a:latin typeface="Calibri" charset="0"/>
              <a:ea typeface="Calibri" charset="0"/>
              <a:cs typeface="Calibri" charset="0"/>
            </a:endParaRPr>
          </a:p>
        </p:txBody>
      </p:sp>
      <p:sp>
        <p:nvSpPr>
          <p:cNvPr id="13" name="Oval 12"/>
          <p:cNvSpPr/>
          <p:nvPr/>
        </p:nvSpPr>
        <p:spPr>
          <a:xfrm>
            <a:off x="3272718" y="2508006"/>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Oval 13"/>
          <p:cNvSpPr/>
          <p:nvPr/>
        </p:nvSpPr>
        <p:spPr>
          <a:xfrm>
            <a:off x="1127659" y="3729102"/>
            <a:ext cx="991223" cy="1026912"/>
          </a:xfrm>
          <a:prstGeom prst="ellipse">
            <a:avLst/>
          </a:prstGeom>
          <a:solidFill>
            <a:srgbClr val="E15457"/>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11316099" y="3159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12307322" y="4697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#2</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26" name="Oval 25"/>
          <p:cNvSpPr/>
          <p:nvPr/>
        </p:nvSpPr>
        <p:spPr>
          <a:xfrm>
            <a:off x="14620170" y="4193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7" name="Oval 26"/>
          <p:cNvSpPr/>
          <p:nvPr/>
        </p:nvSpPr>
        <p:spPr>
          <a:xfrm>
            <a:off x="13542384" y="622997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8" name="Oval 27"/>
          <p:cNvSpPr/>
          <p:nvPr/>
        </p:nvSpPr>
        <p:spPr>
          <a:xfrm>
            <a:off x="11157907" y="5888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Oval 28"/>
          <p:cNvSpPr/>
          <p:nvPr/>
        </p:nvSpPr>
        <p:spPr>
          <a:xfrm>
            <a:off x="13085219" y="2508006"/>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Oval 29"/>
          <p:cNvSpPr/>
          <p:nvPr/>
        </p:nvSpPr>
        <p:spPr>
          <a:xfrm>
            <a:off x="10940160" y="3729102"/>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1" name="Oval 30"/>
          <p:cNvSpPr/>
          <p:nvPr/>
        </p:nvSpPr>
        <p:spPr>
          <a:xfrm>
            <a:off x="6404588" y="8493252"/>
            <a:ext cx="3799683" cy="3936492"/>
          </a:xfrm>
          <a:prstGeom prst="ellipse">
            <a:avLst/>
          </a:prstGeom>
          <a:noFill/>
          <a:ln w="63500" cap="flat" cmpd="sng">
            <a:solidFill>
              <a:srgbClr val="FFFF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2" name="TextBox 31"/>
          <p:cNvSpPr txBox="1"/>
          <p:nvPr/>
        </p:nvSpPr>
        <p:spPr>
          <a:xfrm>
            <a:off x="7395811" y="10031891"/>
            <a:ext cx="2017691"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b="0" i="0" u="none" strike="noStrike" cap="none" spc="0" normalizeH="0" baseline="0" dirty="0" smtClean="0">
                <a:ln>
                  <a:noFill/>
                </a:ln>
                <a:solidFill>
                  <a:srgbClr val="FFFFFF"/>
                </a:solidFill>
                <a:effectLst/>
                <a:uFillTx/>
                <a:latin typeface="Calibri" charset="0"/>
                <a:ea typeface="Calibri" charset="0"/>
                <a:cs typeface="Calibri" charset="0"/>
                <a:sym typeface="Conduit ITC Light"/>
              </a:rPr>
              <a:t>#3</a:t>
            </a:r>
            <a:endParaRPr kumimoji="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3" name="Oval 32"/>
          <p:cNvSpPr/>
          <p:nvPr/>
        </p:nvSpPr>
        <p:spPr>
          <a:xfrm>
            <a:off x="9708659" y="9527099"/>
            <a:ext cx="991223" cy="1026912"/>
          </a:xfrm>
          <a:prstGeom prst="ellipse">
            <a:avLst/>
          </a:prstGeom>
          <a:solidFill>
            <a:srgbClr val="17BDB4"/>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4" name="Oval 33"/>
          <p:cNvSpPr/>
          <p:nvPr/>
        </p:nvSpPr>
        <p:spPr>
          <a:xfrm>
            <a:off x="8630873" y="1156397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5" name="Oval 34"/>
          <p:cNvSpPr/>
          <p:nvPr/>
        </p:nvSpPr>
        <p:spPr>
          <a:xfrm>
            <a:off x="6246396" y="11222727"/>
            <a:ext cx="991223" cy="1026912"/>
          </a:xfrm>
          <a:prstGeom prst="ellipse">
            <a:avLst/>
          </a:prstGeom>
          <a:solidFill>
            <a:srgbClr val="E15457"/>
          </a:solidFill>
          <a:ln w="127000" cap="flat">
            <a:solidFill>
              <a:srgbClr val="FFFA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Oval 35"/>
          <p:cNvSpPr/>
          <p:nvPr/>
        </p:nvSpPr>
        <p:spPr>
          <a:xfrm>
            <a:off x="8173708" y="7842006"/>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
        <p:nvSpPr>
          <p:cNvPr id="37" name="Oval 36"/>
          <p:cNvSpPr/>
          <p:nvPr/>
        </p:nvSpPr>
        <p:spPr>
          <a:xfrm>
            <a:off x="6028649" y="9063102"/>
            <a:ext cx="991223" cy="1026912"/>
          </a:xfrm>
          <a:prstGeom prst="ellipse">
            <a:avLst/>
          </a:prstGeom>
          <a:solidFill>
            <a:srgbClr val="17BDB4"/>
          </a:solidFill>
          <a:ln w="1270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sz="32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500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Kun spørre på </a:t>
            </a:r>
            <a:r>
              <a:rPr lang="nb-NO" sz="10000" dirty="0" err="1" smtClean="0">
                <a:solidFill>
                  <a:srgbClr val="17BDB4"/>
                </a:solidFill>
                <a:latin typeface="Calibri" charset="0"/>
                <a:ea typeface="Calibri" charset="0"/>
                <a:cs typeface="Calibri" charset="0"/>
              </a:rPr>
              <a:t>key</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vs</a:t>
            </a:r>
            <a:r>
              <a:rPr lang="nb-NO" sz="10000" dirty="0" smtClean="0">
                <a:solidFill>
                  <a:srgbClr val="17BDB4"/>
                </a:solidFill>
                <a:latin typeface="Calibri" charset="0"/>
                <a:ea typeface="Calibri" charset="0"/>
                <a:cs typeface="Calibri" charset="0"/>
              </a:rPr>
              <a:t> RDBMS</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88880244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225860617"/>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Denormalisere</a:t>
            </a:r>
            <a:r>
              <a:rPr lang="nb-NO" sz="10000" dirty="0" smtClean="0">
                <a:solidFill>
                  <a:srgbClr val="17BDB4"/>
                </a:solidFill>
                <a:latin typeface="Calibri" charset="0"/>
                <a:ea typeface="Calibri" charset="0"/>
                <a:cs typeface="Calibri" charset="0"/>
              </a:rPr>
              <a:t> dataene!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5103197" y="6401144"/>
            <a:ext cx="138820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TODO</a:t>
            </a:r>
            <a:endParaRPr kumimoji="0" lang="en-US"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99472835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Hvem er jeg?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70692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Andreas Baakind</a:t>
            </a:r>
          </a:p>
          <a:p>
            <a:pPr marL="685800" lvl="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Utvikler</a:t>
            </a:r>
            <a:endParaRPr lang="en-US" dirty="0">
              <a:solidFill>
                <a:schemeClr val="tx1">
                  <a:lumMod val="95000"/>
                </a:schemeClr>
              </a:solidFill>
              <a:latin typeface="Calisto MT" charset="0"/>
              <a:ea typeface="Calisto MT" charset="0"/>
              <a:cs typeface="Calisto MT" charset="0"/>
            </a:endParaRP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Prosjekt: Datainn</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Sanntidsdata fra Vegnettet</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500 – 600 sensorer</a:t>
            </a:r>
          </a:p>
          <a:p>
            <a:pPr marL="685800" lvl="0" indent="-685800" algn="l">
              <a:lnSpc>
                <a:spcPct val="150000"/>
              </a:lnSpc>
              <a:buFont typeface="Arial" charset="0"/>
              <a:buChar char="•"/>
            </a:pPr>
            <a:r>
              <a:rPr lang="en-US" dirty="0">
                <a:solidFill>
                  <a:schemeClr val="tx1">
                    <a:lumMod val="95000"/>
                  </a:schemeClr>
                </a:solidFill>
                <a:latin typeface="Calisto MT" charset="0"/>
                <a:ea typeface="Calisto MT" charset="0"/>
                <a:cs typeface="Calisto MT" charset="0"/>
              </a:rPr>
              <a:t>Mål: </a:t>
            </a:r>
            <a:r>
              <a:rPr lang="en-US" dirty="0" err="1">
                <a:solidFill>
                  <a:schemeClr val="tx1">
                    <a:lumMod val="95000"/>
                  </a:schemeClr>
                </a:solidFill>
                <a:latin typeface="Calisto MT" charset="0"/>
                <a:ea typeface="Calisto MT" charset="0"/>
                <a:cs typeface="Calisto MT" charset="0"/>
              </a:rPr>
              <a:t>Cirka</a:t>
            </a:r>
            <a:r>
              <a:rPr lang="en-US" dirty="0">
                <a:solidFill>
                  <a:schemeClr val="tx1">
                    <a:lumMod val="95000"/>
                  </a:schemeClr>
                </a:solidFill>
                <a:latin typeface="Calisto MT" charset="0"/>
                <a:ea typeface="Calisto MT" charset="0"/>
                <a:cs typeface="Calisto MT" charset="0"/>
              </a:rPr>
              <a:t> 5000 sensorer</a:t>
            </a:r>
          </a:p>
        </p:txBody>
      </p:sp>
      <p:pic>
        <p:nvPicPr>
          <p:cNvPr id="4" name="Picture 3"/>
          <p:cNvPicPr>
            <a:picLocks noChangeAspect="1"/>
          </p:cNvPicPr>
          <p:nvPr/>
        </p:nvPicPr>
        <p:blipFill>
          <a:blip r:embed="rId3"/>
          <a:stretch>
            <a:fillRect/>
          </a:stretch>
        </p:blipFill>
        <p:spPr>
          <a:xfrm>
            <a:off x="12655296" y="3220791"/>
            <a:ext cx="4544822" cy="5306611"/>
          </a:xfrm>
          <a:prstGeom prst="rect">
            <a:avLst/>
          </a:prstGeom>
        </p:spPr>
      </p:pic>
    </p:spTree>
    <p:extLst>
      <p:ext uri="{BB962C8B-B14F-4D97-AF65-F5344CB8AC3E}">
        <p14:creationId xmlns:p14="http://schemas.microsoft.com/office/powerpoint/2010/main" val="1081399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5574624"/>
            <a:ext cx="17739360"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0000" b="1" dirty="0" smtClean="0">
                <a:solidFill>
                  <a:srgbClr val="17BDB4"/>
                </a:solidFill>
                <a:latin typeface="Calibri" charset="0"/>
                <a:ea typeface="Calibri" charset="0"/>
                <a:cs typeface="Calibri" charset="0"/>
              </a:rPr>
              <a:t>One million </a:t>
            </a:r>
            <a:r>
              <a:rPr lang="nb-NO" sz="10000" b="1" dirty="0" err="1" smtClean="0">
                <a:solidFill>
                  <a:schemeClr val="bg1"/>
                </a:solidFill>
                <a:latin typeface="Calibri" charset="0"/>
                <a:ea typeface="Calibri" charset="0"/>
                <a:cs typeface="Calibri" charset="0"/>
              </a:rPr>
              <a:t>writes</a:t>
            </a:r>
            <a:r>
              <a:rPr lang="nb-NO" sz="10000" b="1" dirty="0" smtClean="0">
                <a:solidFill>
                  <a:schemeClr val="bg1"/>
                </a:solidFill>
                <a:latin typeface="Calibri" charset="0"/>
                <a:ea typeface="Calibri" charset="0"/>
                <a:cs typeface="Calibri" charset="0"/>
              </a:rPr>
              <a:t> per </a:t>
            </a:r>
            <a:r>
              <a:rPr lang="nb-NO" sz="10000" b="1" dirty="0" err="1" smtClean="0">
                <a:solidFill>
                  <a:schemeClr val="bg1"/>
                </a:solidFill>
                <a:latin typeface="Calibri" charset="0"/>
                <a:ea typeface="Calibri" charset="0"/>
                <a:cs typeface="Calibri" charset="0"/>
              </a:rPr>
              <a:t>second</a:t>
            </a:r>
            <a:endParaRPr lang="nb-NO" sz="10000" b="1" dirty="0">
              <a:solidFill>
                <a:schemeClr val="bg1"/>
              </a:solidFill>
              <a:latin typeface="Calibri" charset="0"/>
              <a:ea typeface="Calibri" charset="0"/>
              <a:cs typeface="Calibri" charset="0"/>
            </a:endParaRPr>
          </a:p>
        </p:txBody>
      </p:sp>
      <p:sp>
        <p:nvSpPr>
          <p:cNvPr id="2" name="TextBox 1"/>
          <p:cNvSpPr txBox="1"/>
          <p:nvPr/>
        </p:nvSpPr>
        <p:spPr>
          <a:xfrm>
            <a:off x="1662346" y="11746928"/>
            <a:ext cx="15073035" cy="6828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500" dirty="0">
                <a:latin typeface="Calibri" charset="0"/>
                <a:ea typeface="Calibri" charset="0"/>
                <a:cs typeface="Calibri" charset="0"/>
              </a:rPr>
              <a:t>http://</a:t>
            </a:r>
            <a:r>
              <a:rPr lang="en-US" sz="3500" dirty="0" err="1">
                <a:latin typeface="Calibri" charset="0"/>
                <a:ea typeface="Calibri" charset="0"/>
                <a:cs typeface="Calibri" charset="0"/>
              </a:rPr>
              <a:t>techblog.netflix.com</a:t>
            </a:r>
            <a:r>
              <a:rPr lang="en-US" sz="3500" dirty="0">
                <a:latin typeface="Calibri" charset="0"/>
                <a:ea typeface="Calibri" charset="0"/>
                <a:cs typeface="Calibri" charset="0"/>
              </a:rPr>
              <a:t>/2011/11/benchmarking-</a:t>
            </a:r>
            <a:r>
              <a:rPr lang="en-US" sz="3500" dirty="0" err="1">
                <a:latin typeface="Calibri" charset="0"/>
                <a:ea typeface="Calibri" charset="0"/>
                <a:cs typeface="Calibri" charset="0"/>
              </a:rPr>
              <a:t>cassandra</a:t>
            </a:r>
            <a:r>
              <a:rPr lang="en-US" sz="3500" dirty="0">
                <a:latin typeface="Calibri" charset="0"/>
                <a:ea typeface="Calibri" charset="0"/>
                <a:cs typeface="Calibri" charset="0"/>
              </a:rPr>
              <a:t>-scalability-</a:t>
            </a:r>
            <a:r>
              <a:rPr lang="en-US" sz="3500" dirty="0" err="1">
                <a:latin typeface="Calibri" charset="0"/>
                <a:ea typeface="Calibri" charset="0"/>
                <a:cs typeface="Calibri" charset="0"/>
              </a:rPr>
              <a:t>on.html</a:t>
            </a:r>
            <a:endParaRPr kumimoji="0" sz="35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7546346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805183"/>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err="1" smtClean="0">
                <a:solidFill>
                  <a:srgbClr val="17BDB4"/>
                </a:solidFill>
                <a:latin typeface="Calibri" charset="0"/>
                <a:ea typeface="Calibri" charset="0"/>
                <a:cs typeface="Calibri" charset="0"/>
              </a:rPr>
              <a:t>Use</a:t>
            </a:r>
            <a:r>
              <a:rPr lang="nb-NO" sz="20000" b="1" dirty="0" smtClean="0">
                <a:solidFill>
                  <a:srgbClr val="17BDB4"/>
                </a:solidFill>
                <a:latin typeface="Calibri" charset="0"/>
                <a:ea typeface="Calibri" charset="0"/>
                <a:cs typeface="Calibri" charset="0"/>
              </a:rPr>
              <a:t> </a:t>
            </a:r>
            <a:r>
              <a:rPr lang="nb-NO" sz="20000" b="1" dirty="0" smtClean="0">
                <a:solidFill>
                  <a:schemeClr val="tx1">
                    <a:lumMod val="95000"/>
                  </a:schemeClr>
                </a:solidFill>
                <a:latin typeface="Calibri" charset="0"/>
                <a:ea typeface="Calibri" charset="0"/>
                <a:cs typeface="Calibri" charset="0"/>
              </a:rPr>
              <a:t>cases</a:t>
            </a:r>
            <a:endParaRPr lang="nb-NO" sz="20000" b="1"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186923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800" y="0"/>
            <a:ext cx="8037689" cy="4521200"/>
          </a:xfrm>
          <a:prstGeom prst="rect">
            <a:avLst/>
          </a:prstGeom>
        </p:spPr>
      </p:pic>
      <p:sp>
        <p:nvSpPr>
          <p:cNvPr id="5" name="TextBox 4"/>
          <p:cNvSpPr txBox="1"/>
          <p:nvPr/>
        </p:nvSpPr>
        <p:spPr>
          <a:xfrm>
            <a:off x="10752319" y="10813304"/>
            <a:ext cx="7037182"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algn="l"/>
            <a:r>
              <a:rPr lang="en-US" sz="3000" dirty="0"/>
              <a:t>https://</a:t>
            </a:r>
            <a:r>
              <a:rPr lang="en-US" sz="3000" dirty="0" err="1" smtClean="0"/>
              <a:t>media.netflix.com</a:t>
            </a:r>
            <a:r>
              <a:rPr lang="en-US" sz="3000" dirty="0" smtClean="0"/>
              <a:t>/en/company-assets</a:t>
            </a:r>
            <a:br>
              <a:rPr lang="en-US" sz="3000" dirty="0" smtClean="0"/>
            </a:br>
            <a:r>
              <a:rPr lang="en-US" sz="3000" dirty="0" smtClean="0"/>
              <a:t>Spotify</a:t>
            </a:r>
          </a:p>
          <a:p>
            <a:pPr algn="l"/>
            <a:r>
              <a:rPr lang="en-US" sz="3000" dirty="0" err="1" smtClean="0"/>
              <a:t>Cern</a:t>
            </a:r>
            <a:endParaRPr lang="en-US" sz="3000" dirty="0" smtClean="0"/>
          </a:p>
          <a:p>
            <a:pPr algn="l"/>
            <a:r>
              <a:rPr kumimoji="0" lang="en-US" sz="3000" b="0" i="0" u="none" strike="noStrike" cap="none" spc="0" normalizeH="0" baseline="0" dirty="0" smtClean="0">
                <a:ln>
                  <a:noFill/>
                </a:ln>
                <a:solidFill>
                  <a:srgbClr val="FFFFFF"/>
                </a:solidFill>
                <a:effectLst/>
                <a:uFillTx/>
                <a:sym typeface="Conduit ITC Light"/>
              </a:rPr>
              <a:t>Apple</a:t>
            </a:r>
          </a:p>
          <a:p>
            <a:pPr algn="l"/>
            <a:endParaRPr kumimoji="0" sz="3000" b="0" i="0" u="none" strike="noStrike" cap="none" spc="0" normalizeH="0" baseline="0" dirty="0">
              <a:ln>
                <a:noFill/>
              </a:ln>
              <a:solidFill>
                <a:srgbClr val="FFFFFF"/>
              </a:solidFill>
              <a:effectLst/>
              <a:uFillTx/>
              <a:sym typeface="Conduit ITC Light"/>
            </a:endParaRPr>
          </a:p>
        </p:txBody>
      </p:sp>
    </p:spTree>
    <p:extLst>
      <p:ext uri="{BB962C8B-B14F-4D97-AF65-F5344CB8AC3E}">
        <p14:creationId xmlns:p14="http://schemas.microsoft.com/office/powerpoint/2010/main" val="76515095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Replikering</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3290099" y="9855544"/>
            <a:ext cx="459580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 TEGNING **</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37048767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2" name="TextBox 1"/>
          <p:cNvSpPr txBox="1"/>
          <p:nvPr/>
        </p:nvSpPr>
        <p:spPr>
          <a:xfrm>
            <a:off x="588195" y="4145666"/>
            <a:ext cx="33461082" cy="78386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342900" lvl="2" indent="-342900" algn="l">
              <a:buSzPct val="75000"/>
              <a:buFont typeface="Arial" charset="0"/>
              <a:buChar char="•"/>
            </a:pPr>
            <a:r>
              <a:rPr lang="nb-NO" dirty="0">
                <a:latin typeface="Calibri" charset="0"/>
                <a:ea typeface="Calibri" charset="0"/>
                <a:cs typeface="Calibri" charset="0"/>
              </a:rPr>
              <a:t>Vanlig DB skjema</a:t>
            </a:r>
          </a:p>
          <a:p>
            <a:pPr marL="342900" lvl="2" indent="-342900" algn="l">
              <a:buSzPct val="75000"/>
              <a:buFont typeface="Arial" charset="0"/>
              <a:buChar char="•"/>
            </a:pPr>
            <a:r>
              <a:rPr lang="nb-NO" dirty="0">
                <a:latin typeface="Calibri" charset="0"/>
                <a:ea typeface="Calibri" charset="0"/>
                <a:cs typeface="Calibri" charset="0"/>
              </a:rPr>
              <a:t>Cassandra ser helt likt ut</a:t>
            </a:r>
          </a:p>
          <a:p>
            <a:pPr marL="342900" lvl="2" indent="-342900" algn="l">
              <a:buSzPct val="75000"/>
              <a:buFont typeface="Arial" charset="0"/>
              <a:buChar char="•"/>
            </a:pPr>
            <a:r>
              <a:rPr lang="nb-NO" dirty="0">
                <a:latin typeface="Calibri" charset="0"/>
                <a:ea typeface="Calibri" charset="0"/>
                <a:cs typeface="Calibri" charset="0"/>
              </a:rPr>
              <a:t>PRIMARY KEY og CLUSTERING COLUMN</a:t>
            </a:r>
          </a:p>
          <a:p>
            <a:pPr marL="342900" lvl="2" indent="-342900" algn="l">
              <a:buSzPct val="75000"/>
              <a:buFont typeface="Arial" charset="0"/>
              <a:buChar char="•"/>
            </a:pPr>
            <a:r>
              <a:rPr lang="nb-NO" dirty="0">
                <a:latin typeface="Calibri" charset="0"/>
                <a:ea typeface="Calibri" charset="0"/>
                <a:cs typeface="Calibri" charset="0"/>
              </a:rPr>
              <a:t>Det er bare første verdien som er ”nøkkelen” &gt; Finn frem med</a:t>
            </a:r>
          </a:p>
          <a:p>
            <a:pPr marL="342900" lvl="2" indent="-342900" algn="l">
              <a:buSzPct val="75000"/>
              <a:buFont typeface="Arial" charset="0"/>
              <a:buChar char="•"/>
            </a:pPr>
            <a:r>
              <a:rPr lang="nb-NO" dirty="0">
                <a:latin typeface="Calibri" charset="0"/>
                <a:ea typeface="Calibri" charset="0"/>
                <a:cs typeface="Calibri" charset="0"/>
              </a:rPr>
              <a:t>Det holder å spørre bare på den</a:t>
            </a:r>
          </a:p>
          <a:p>
            <a:pPr marL="342900" lvl="2" indent="-342900" algn="l">
              <a:buSzPct val="75000"/>
              <a:buFont typeface="Arial" charset="0"/>
              <a:buChar char="•"/>
            </a:pPr>
            <a:r>
              <a:rPr lang="nb-NO" dirty="0">
                <a:latin typeface="Calibri" charset="0"/>
                <a:ea typeface="Calibri" charset="0"/>
                <a:cs typeface="Calibri" charset="0"/>
              </a:rPr>
              <a:t>Man kan også legge til en eller flere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columns</a:t>
            </a:r>
            <a:r>
              <a:rPr lang="nb-NO" dirty="0">
                <a:latin typeface="Calibri" charset="0"/>
                <a:ea typeface="Calibri" charset="0"/>
                <a:cs typeface="Calibri" charset="0"/>
              </a:rPr>
              <a:t>”.</a:t>
            </a:r>
          </a:p>
          <a:p>
            <a:pPr marL="342900" lvl="2" indent="-342900" algn="l">
              <a:buSzPct val="75000"/>
              <a:buFont typeface="Arial" charset="0"/>
              <a:buChar char="•"/>
            </a:pPr>
            <a:r>
              <a:rPr lang="nb-NO" dirty="0">
                <a:latin typeface="Calibri" charset="0"/>
                <a:ea typeface="Calibri" charset="0"/>
                <a:cs typeface="Calibri" charset="0"/>
              </a:rPr>
              <a:t>Det betyr at man ”</a:t>
            </a:r>
            <a:r>
              <a:rPr lang="nb-NO" dirty="0" err="1">
                <a:latin typeface="Calibri" charset="0"/>
                <a:ea typeface="Calibri" charset="0"/>
                <a:cs typeface="Calibri" charset="0"/>
              </a:rPr>
              <a:t>clustrer</a:t>
            </a:r>
            <a:r>
              <a:rPr lang="nb-NO" dirty="0">
                <a:latin typeface="Calibri" charset="0"/>
                <a:ea typeface="Calibri" charset="0"/>
                <a:cs typeface="Calibri" charset="0"/>
              </a:rPr>
              <a:t>” data sammen på disk &gt; Ergo litt som en </a:t>
            </a:r>
            <a:r>
              <a:rPr lang="nb-NO" dirty="0" err="1">
                <a:latin typeface="Calibri" charset="0"/>
                <a:ea typeface="Calibri" charset="0"/>
                <a:cs typeface="Calibri" charset="0"/>
              </a:rPr>
              <a:t>column</a:t>
            </a:r>
            <a:r>
              <a:rPr lang="nb-NO" dirty="0">
                <a:latin typeface="Calibri" charset="0"/>
                <a:ea typeface="Calibri" charset="0"/>
                <a:cs typeface="Calibri" charset="0"/>
              </a:rPr>
              <a:t> store (se her. Eksempel)</a:t>
            </a:r>
          </a:p>
          <a:p>
            <a:pPr marL="342900" lvl="2" indent="-342900" algn="l">
              <a:buSzPct val="75000"/>
              <a:buFont typeface="Arial" charset="0"/>
              <a:buChar char="•"/>
            </a:pPr>
            <a:r>
              <a:rPr lang="nb-NO" dirty="0">
                <a:latin typeface="Calibri" charset="0"/>
                <a:ea typeface="Calibri" charset="0"/>
                <a:cs typeface="Calibri" charset="0"/>
              </a:rPr>
              <a:t>Det betyr at man kan gjøre en SELECT med bare nøkkelen og få alt</a:t>
            </a:r>
          </a:p>
          <a:p>
            <a:pPr marL="342900" lvl="2" indent="-342900" algn="l">
              <a:buSzPct val="75000"/>
              <a:buFont typeface="Arial" charset="0"/>
              <a:buChar char="•"/>
            </a:pPr>
            <a:r>
              <a:rPr lang="nb-NO" dirty="0">
                <a:latin typeface="Calibri" charset="0"/>
                <a:ea typeface="Calibri" charset="0"/>
                <a:cs typeface="Calibri" charset="0"/>
              </a:rPr>
              <a:t>Man kan også gjøre en SELECT med nøkkel og </a:t>
            </a:r>
            <a:r>
              <a:rPr lang="nb-NO" dirty="0" err="1">
                <a:latin typeface="Calibri" charset="0"/>
                <a:ea typeface="Calibri" charset="0"/>
                <a:cs typeface="Calibri" charset="0"/>
              </a:rPr>
              <a:t>clustering</a:t>
            </a:r>
            <a:r>
              <a:rPr lang="nb-NO" dirty="0">
                <a:latin typeface="Calibri" charset="0"/>
                <a:ea typeface="Calibri" charset="0"/>
                <a:cs typeface="Calibri" charset="0"/>
              </a:rPr>
              <a:t> </a:t>
            </a:r>
            <a:r>
              <a:rPr lang="nb-NO" dirty="0" err="1">
                <a:latin typeface="Calibri" charset="0"/>
                <a:ea typeface="Calibri" charset="0"/>
                <a:cs typeface="Calibri" charset="0"/>
              </a:rPr>
              <a:t>column</a:t>
            </a:r>
            <a:r>
              <a:rPr lang="nb-NO" dirty="0">
                <a:latin typeface="Calibri" charset="0"/>
                <a:ea typeface="Calibri" charset="0"/>
                <a:cs typeface="Calibri" charset="0"/>
              </a:rPr>
              <a:t> for å få en, eller flere ”</a:t>
            </a:r>
            <a:r>
              <a:rPr lang="nb-NO" dirty="0" err="1">
                <a:latin typeface="Calibri" charset="0"/>
                <a:ea typeface="Calibri" charset="0"/>
                <a:cs typeface="Calibri" charset="0"/>
              </a:rPr>
              <a:t>clustere</a:t>
            </a:r>
            <a:r>
              <a:rPr lang="nb-NO" dirty="0">
                <a:latin typeface="Calibri" charset="0"/>
                <a:ea typeface="Calibri" charset="0"/>
                <a:cs typeface="Calibri" charset="0"/>
              </a:rPr>
              <a:t>” av verdier. </a:t>
            </a:r>
            <a:r>
              <a:rPr lang="nb-NO" dirty="0" err="1">
                <a:latin typeface="Calibri" charset="0"/>
                <a:ea typeface="Calibri" charset="0"/>
                <a:cs typeface="Calibri" charset="0"/>
              </a:rPr>
              <a:t>Ref</a:t>
            </a:r>
            <a:r>
              <a:rPr lang="nb-NO" dirty="0">
                <a:latin typeface="Calibri" charset="0"/>
                <a:ea typeface="Calibri" charset="0"/>
                <a:cs typeface="Calibri" charset="0"/>
              </a:rPr>
              <a:t> </a:t>
            </a:r>
            <a:r>
              <a:rPr lang="nb-NO" dirty="0" err="1">
                <a:latin typeface="Calibri" charset="0"/>
                <a:ea typeface="Calibri" charset="0"/>
                <a:cs typeface="Calibri" charset="0"/>
              </a:rPr>
              <a:t>weather_data</a:t>
            </a:r>
            <a:endParaRPr lang="nb-NO" dirty="0">
              <a:latin typeface="Calibri" charset="0"/>
              <a:ea typeface="Calibri" charset="0"/>
              <a:cs typeface="Calibri" charset="0"/>
            </a:endParaRPr>
          </a:p>
          <a:p>
            <a:pPr marL="0" marR="0" indent="0" algn="l" defTabSz="821531" rtl="0" fontAlgn="auto" latinLnBrk="0" hangingPunct="0">
              <a:lnSpc>
                <a:spcPct val="100000"/>
              </a:lnSpc>
              <a:spcBef>
                <a:spcPts val="0"/>
              </a:spcBef>
              <a:spcAft>
                <a:spcPts val="0"/>
              </a:spcAft>
              <a:buClrTx/>
              <a:buSzTx/>
              <a:buFontTx/>
              <a:buNone/>
              <a:tabLst/>
            </a:pPr>
            <a:endParaRPr kumimoji="0" sz="5000" b="0" i="0" u="none" strike="noStrike" cap="none" spc="0" normalizeH="0" baseline="0" dirty="0">
              <a:ln>
                <a:noFill/>
              </a:ln>
              <a:solidFill>
                <a:srgbClr val="FFFFFF"/>
              </a:solidFill>
              <a:effectLst/>
              <a:uFillTx/>
              <a:latin typeface="Calibri" charset="0"/>
              <a:ea typeface="Calibri" charset="0"/>
              <a:cs typeface="Calibri" charset="0"/>
              <a:sym typeface="Conduit ITC Light"/>
            </a:endParaRPr>
          </a:p>
        </p:txBody>
      </p:sp>
      <p:sp>
        <p:nvSpPr>
          <p:cNvPr id="3" name="TextBox 2"/>
          <p:cNvSpPr txBox="1"/>
          <p:nvPr/>
        </p:nvSpPr>
        <p:spPr>
          <a:xfrm>
            <a:off x="1696812" y="1536536"/>
            <a:ext cx="5201744"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nb-NO" sz="5000" b="0" i="0" u="none" strike="noStrike" cap="none" spc="0" normalizeH="0" baseline="0" dirty="0" smtClean="0">
                <a:ln>
                  <a:noFill/>
                </a:ln>
                <a:solidFill>
                  <a:srgbClr val="FFFFFF"/>
                </a:solidFill>
                <a:effectLst/>
                <a:uFillTx/>
                <a:latin typeface="Conduit ITC Light"/>
                <a:ea typeface="Conduit ITC Light"/>
                <a:cs typeface="Conduit ITC Light"/>
                <a:sym typeface="Conduit ITC Light"/>
              </a:rPr>
              <a:t>HUSK PÅ DENNE</a:t>
            </a:r>
            <a:endParaRPr kumimoji="0" sz="5000" b="0" i="0" u="none" strike="noStrike" cap="none" spc="0" normalizeH="0" baseline="0" dirty="0">
              <a:ln>
                <a:noFill/>
              </a:ln>
              <a:solidFill>
                <a:srgbClr val="FFFFFF"/>
              </a:solidFill>
              <a:effectLst/>
              <a:uFillTx/>
              <a:latin typeface="Conduit ITC Light"/>
              <a:ea typeface="Conduit ITC Light"/>
              <a:cs typeface="Conduit ITC Light"/>
              <a:sym typeface="Conduit ITC Light"/>
            </a:endParaRPr>
          </a:p>
        </p:txBody>
      </p:sp>
    </p:spTree>
    <p:extLst>
      <p:ext uri="{BB962C8B-B14F-4D97-AF65-F5344CB8AC3E}">
        <p14:creationId xmlns:p14="http://schemas.microsoft.com/office/powerpoint/2010/main" val="11356966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329184" y="4497406"/>
            <a:ext cx="17739360" cy="3837588"/>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12000" dirty="0" smtClean="0">
                <a:solidFill>
                  <a:schemeClr val="tx1">
                    <a:lumMod val="95000"/>
                  </a:schemeClr>
                </a:solidFill>
                <a:latin typeface="Calibri" charset="0"/>
                <a:ea typeface="Calibri" charset="0"/>
                <a:cs typeface="Calibri" charset="0"/>
              </a:rPr>
              <a:t>Hva er </a:t>
            </a:r>
            <a:br>
              <a:rPr lang="nb-NO" sz="12000" dirty="0" smtClean="0">
                <a:solidFill>
                  <a:schemeClr val="tx1">
                    <a:lumMod val="95000"/>
                  </a:schemeClr>
                </a:solidFill>
                <a:latin typeface="Calibri" charset="0"/>
                <a:ea typeface="Calibri" charset="0"/>
                <a:cs typeface="Calibri" charset="0"/>
              </a:rPr>
            </a:br>
            <a:r>
              <a:rPr lang="nb-NO" sz="12000" dirty="0" err="1" smtClean="0">
                <a:solidFill>
                  <a:srgbClr val="17BDB4"/>
                </a:solidFill>
                <a:latin typeface="Calibri" charset="0"/>
                <a:ea typeface="Calibri" charset="0"/>
                <a:cs typeface="Calibri" charset="0"/>
              </a:rPr>
              <a:t>Wide</a:t>
            </a:r>
            <a:r>
              <a:rPr lang="nb-NO" sz="12000" dirty="0" smtClean="0">
                <a:solidFill>
                  <a:srgbClr val="17BDB4"/>
                </a:solidFill>
                <a:latin typeface="Calibri" charset="0"/>
                <a:ea typeface="Calibri" charset="0"/>
                <a:cs typeface="Calibri" charset="0"/>
              </a:rPr>
              <a:t> </a:t>
            </a:r>
            <a:r>
              <a:rPr lang="nb-NO" sz="12000" dirty="0" err="1" smtClean="0">
                <a:solidFill>
                  <a:schemeClr val="tx1">
                    <a:lumMod val="95000"/>
                  </a:schemeClr>
                </a:solidFill>
                <a:latin typeface="Calibri" charset="0"/>
                <a:ea typeface="Calibri" charset="0"/>
                <a:cs typeface="Calibri" charset="0"/>
              </a:rPr>
              <a:t>Column</a:t>
            </a:r>
            <a:r>
              <a:rPr lang="nb-NO" sz="12000" dirty="0" smtClean="0">
                <a:solidFill>
                  <a:schemeClr val="tx1">
                    <a:lumMod val="95000"/>
                  </a:schemeClr>
                </a:solidFill>
                <a:latin typeface="Calibri" charset="0"/>
                <a:ea typeface="Calibri" charset="0"/>
                <a:cs typeface="Calibri" charset="0"/>
              </a:rPr>
              <a:t> Stores?</a:t>
            </a:r>
            <a:endParaRPr lang="nb-NO" sz="12000" dirty="0">
              <a:solidFill>
                <a:schemeClr val="tx1">
                  <a:lumMod val="95000"/>
                </a:schemeClr>
              </a:solidFill>
              <a:latin typeface="Calibri" charset="0"/>
              <a:ea typeface="Calibri" charset="0"/>
              <a:cs typeface="Calibri" charset="0"/>
            </a:endParaRPr>
          </a:p>
        </p:txBody>
      </p:sp>
    </p:spTree>
    <p:extLst>
      <p:ext uri="{BB962C8B-B14F-4D97-AF65-F5344CB8AC3E}">
        <p14:creationId xmlns:p14="http://schemas.microsoft.com/office/powerpoint/2010/main" val="5870075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2" name="TextBox 1"/>
          <p:cNvSpPr txBox="1"/>
          <p:nvPr/>
        </p:nvSpPr>
        <p:spPr>
          <a:xfrm>
            <a:off x="415368" y="3220791"/>
            <a:ext cx="17582146" cy="5915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Extensible record store</a:t>
            </a: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Data store for Big Data</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IoT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Meldingstjenester</a:t>
            </a:r>
            <a:r>
              <a:rPr lang="en-US" dirty="0" smtClean="0">
                <a:solidFill>
                  <a:schemeClr val="tx1">
                    <a:lumMod val="95000"/>
                  </a:schemeClr>
                </a:solidFill>
                <a:latin typeface="Calisto MT" charset="0"/>
                <a:ea typeface="Calisto MT" charset="0"/>
                <a:cs typeface="Calisto MT" charset="0"/>
              </a:rPr>
              <a:t>, store </a:t>
            </a:r>
            <a:r>
              <a:rPr lang="en-US" dirty="0" err="1" smtClean="0">
                <a:solidFill>
                  <a:schemeClr val="tx1">
                    <a:lumMod val="95000"/>
                  </a:schemeClr>
                </a:solidFill>
                <a:latin typeface="Calisto MT" charset="0"/>
                <a:ea typeface="Calisto MT" charset="0"/>
                <a:cs typeface="Calisto MT" charset="0"/>
              </a:rPr>
              <a:t>datamengder</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Records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Milliarder</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kolonner</a:t>
            </a:r>
            <a:r>
              <a:rPr lang="en-US" dirty="0" smtClean="0">
                <a:solidFill>
                  <a:schemeClr val="tx1">
                    <a:lumMod val="95000"/>
                  </a:schemeClr>
                </a:solidFill>
                <a:latin typeface="Calisto MT" charset="0"/>
                <a:ea typeface="Calisto MT" charset="0"/>
                <a:cs typeface="Calisto MT" charset="0"/>
              </a:rPr>
              <a:t> per rad</a:t>
            </a:r>
          </a:p>
        </p:txBody>
      </p:sp>
    </p:spTree>
    <p:extLst>
      <p:ext uri="{BB962C8B-B14F-4D97-AF65-F5344CB8AC3E}">
        <p14:creationId xmlns:p14="http://schemas.microsoft.com/office/powerpoint/2010/main" val="132691929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7" y="2771075"/>
            <a:ext cx="8399449" cy="52879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80000" tIns="180000" rIns="180000" bIns="180000" numCol="1" spcCol="38100" rtlCol="0" anchor="ctr" anchorCtr="0">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id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a:t>
            </a:r>
            <a:r>
              <a:rPr lang="en-US" sz="4000" dirty="0" err="1" smtClean="0">
                <a:solidFill>
                  <a:schemeClr val="bg2">
                    <a:lumMod val="50000"/>
                  </a:schemeClr>
                </a:solidFill>
                <a:latin typeface="Consolas" charset="0"/>
                <a:ea typeface="Consolas" charset="0"/>
                <a:cs typeface="Consolas" charset="0"/>
              </a:rPr>
              <a:t>datetime</a:t>
            </a: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(id)</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smtClean="0">
                <a:solidFill>
                  <a:srgbClr val="17BDB4"/>
                </a:solidFill>
                <a:latin typeface="Calibri" charset="0"/>
                <a:ea typeface="Calibri" charset="0"/>
                <a:cs typeface="Calibri" charset="0"/>
              </a:rPr>
              <a:t>Relasjonsdatabase</a:t>
            </a:r>
            <a:endParaRPr lang="nb-NO" sz="10000" dirty="0">
              <a:solidFill>
                <a:srgbClr val="17BDB4"/>
              </a:solidFill>
              <a:latin typeface="Calibri" charset="0"/>
              <a:ea typeface="Calibri" charset="0"/>
              <a:cs typeface="Calibri" charset="0"/>
            </a:endParaRPr>
          </a:p>
        </p:txBody>
      </p:sp>
      <p:graphicFrame>
        <p:nvGraphicFramePr>
          <p:cNvPr id="7" name="Table 6"/>
          <p:cNvGraphicFramePr>
            <a:graphicFrameLocks noGrp="1"/>
          </p:cNvGraphicFramePr>
          <p:nvPr>
            <p:extLst>
              <p:ext uri="{D42A27DB-BD31-4B8C-83A1-F6EECF244321}">
                <p14:modId xmlns:p14="http://schemas.microsoft.com/office/powerpoint/2010/main" val="531123841"/>
              </p:ext>
            </p:extLst>
          </p:nvPr>
        </p:nvGraphicFramePr>
        <p:xfrm>
          <a:off x="415366" y="8860550"/>
          <a:ext cx="17582148" cy="4198440"/>
        </p:xfrm>
        <a:graphic>
          <a:graphicData uri="http://schemas.openxmlformats.org/drawingml/2006/table">
            <a:tbl>
              <a:tblPr/>
              <a:tblGrid>
                <a:gridCol w="1742618"/>
                <a:gridCol w="3803904"/>
                <a:gridCol w="7168896"/>
                <a:gridCol w="4866730"/>
              </a:tblGrid>
              <a:tr h="1025023">
                <a:tc>
                  <a:txBody>
                    <a:bodyPr/>
                    <a:lstStyle/>
                    <a:p>
                      <a:pPr algn="l" fontAlgn="b"/>
                      <a:r>
                        <a:rPr lang="en-US" sz="6100" b="1" i="0" u="none" strike="noStrike" dirty="0" smtClean="0">
                          <a:solidFill>
                            <a:srgbClr val="000000"/>
                          </a:solidFill>
                          <a:effectLst/>
                          <a:latin typeface="Calibri" charset="0"/>
                        </a:rPr>
                        <a:t>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err="1" smtClean="0">
                          <a:solidFill>
                            <a:srgbClr val="000000"/>
                          </a:solidFill>
                          <a:effectLst/>
                          <a:latin typeface="Calibri" charset="0"/>
                        </a:rPr>
                        <a:t>sensor_id</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timestamp</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n-US" sz="6100" b="1" i="0" u="none" strike="noStrike" dirty="0" smtClean="0">
                          <a:solidFill>
                            <a:srgbClr val="000000"/>
                          </a:solidFill>
                          <a:effectLst/>
                          <a:latin typeface="Calibri" charset="0"/>
                        </a:rPr>
                        <a:t>temperature</a:t>
                      </a:r>
                      <a:endParaRPr lang="en-US" sz="6100" b="1"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683349">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2016-01-01T00:01:00.000Z</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4000" b="0" i="0" u="none" strike="noStrike" dirty="0" smtClean="0">
                          <a:solidFill>
                            <a:srgbClr val="000000"/>
                          </a:solidFill>
                          <a:effectLst/>
                          <a:latin typeface="Calibri" charset="0"/>
                        </a:rPr>
                        <a:t>20.0</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is-IS" sz="4000" b="0" i="0" u="none" strike="noStrike" dirty="0" smtClean="0">
                          <a:solidFill>
                            <a:srgbClr val="000000"/>
                          </a:solidFill>
                          <a:effectLst/>
                          <a:latin typeface="Calibri" charset="0"/>
                        </a:rPr>
                        <a:t>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2016-01-01T00:02:00.000Z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20.1</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83349">
                <a:tc>
                  <a:txBody>
                    <a:bodyPr/>
                    <a:lstStyle/>
                    <a:p>
                      <a:pPr algn="l" fontAlgn="b"/>
                      <a:r>
                        <a:rPr lang="en-US" sz="4000" b="0" i="0" u="none" strike="noStrike" dirty="0" smtClean="0">
                          <a:solidFill>
                            <a:srgbClr val="000000"/>
                          </a:solidFill>
                          <a:effectLst/>
                          <a:latin typeface="Calibri" charset="0"/>
                        </a:rPr>
                        <a:t>3</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4000" b="0" i="0" u="none" strike="noStrike" dirty="0" smtClean="0">
                          <a:solidFill>
                            <a:srgbClr val="000000"/>
                          </a:solidFill>
                          <a:effectLst/>
                          <a:latin typeface="Calibri" charset="0"/>
                        </a:rPr>
                        <a:t>1</a:t>
                      </a:r>
                      <a:endParaRPr lang="en-U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821531" rtl="0" eaLnBrk="1" fontAlgn="b" latinLnBrk="0" hangingPunct="1">
                        <a:lnSpc>
                          <a:spcPct val="100000"/>
                        </a:lnSpc>
                        <a:spcBef>
                          <a:spcPts val="0"/>
                        </a:spcBef>
                        <a:spcAft>
                          <a:spcPts val="0"/>
                        </a:spcAft>
                        <a:buClrTx/>
                        <a:buSzTx/>
                        <a:buFontTx/>
                        <a:buNone/>
                        <a:tabLst/>
                        <a:defRPr/>
                      </a:pPr>
                      <a:r>
                        <a:rPr lang="en-US" sz="4000" b="0" i="0" u="none" strike="noStrike" dirty="0" smtClean="0">
                          <a:solidFill>
                            <a:srgbClr val="000000"/>
                          </a:solidFill>
                          <a:effectLst/>
                          <a:latin typeface="Calibri" charset="0"/>
                        </a:rPr>
                        <a:t>2016-01-01T00:03:00.000Z</a:t>
                      </a: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is-IS" sz="4000" b="0" i="0" u="none" strike="noStrike" dirty="0" smtClean="0">
                          <a:solidFill>
                            <a:srgbClr val="000000"/>
                          </a:solidFill>
                          <a:effectLst/>
                          <a:latin typeface="Calibri" charset="0"/>
                        </a:rPr>
                        <a:t>20.2</a:t>
                      </a:r>
                      <a:endParaRPr lang="is-IS" sz="4000" b="0" i="0" u="none" strike="noStrike" dirty="0">
                        <a:solidFill>
                          <a:srgbClr val="000000"/>
                        </a:solidFill>
                        <a:effectLst/>
                        <a:latin typeface="Calibri" charset="0"/>
                      </a:endParaRPr>
                    </a:p>
                  </a:txBody>
                  <a:tcPr marL="288000" marR="288000" marT="180000" marB="180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094796838"/>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p:cNvSpPr txBox="1"/>
          <p:nvPr/>
        </p:nvSpPr>
        <p:spPr>
          <a:xfrm flipH="1">
            <a:off x="415365" y="3706221"/>
            <a:ext cx="10850042" cy="44531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rPr>
              <a:t>CREATE TABLE </a:t>
            </a:r>
            <a:r>
              <a:rPr kumimoji="0" lang="en-US" sz="4000" b="0" i="0" u="none" strike="noStrike" cap="none" spc="0" normalizeH="0" baseline="0" dirty="0" err="1" smtClean="0">
                <a:ln>
                  <a:noFill/>
                </a:ln>
                <a:solidFill>
                  <a:schemeClr val="bg2">
                    <a:lumMod val="50000"/>
                  </a:schemeClr>
                </a:solidFill>
                <a:effectLst/>
                <a:uFillTx/>
                <a:latin typeface="Consolas" charset="0"/>
                <a:ea typeface="Consolas" charset="0"/>
                <a:cs typeface="Consolas" charset="0"/>
                <a:sym typeface="Conduit ITC Light"/>
              </a:rPr>
              <a:t>weather_data</a:t>
            </a:r>
            <a:endParaRPr kumimoji="0" lang="en-US" sz="4000" b="0" i="0" u="none" strike="noStrike" cap="none" spc="0" normalizeH="0" baseline="0" dirty="0" smtClean="0">
              <a:ln>
                <a:noFill/>
              </a:ln>
              <a:solidFill>
                <a:schemeClr val="bg2">
                  <a:lumMod val="50000"/>
                </a:schemeClr>
              </a:solidFill>
              <a:effectLst/>
              <a:uFillTx/>
              <a:latin typeface="Consolas" charset="0"/>
              <a:ea typeface="Consolas" charset="0"/>
              <a:cs typeface="Consolas" charset="0"/>
              <a:sym typeface="Conduit ITC Light"/>
            </a:endParaRPr>
          </a:p>
          <a:p>
            <a:pPr marL="0" marR="0" indent="0" algn="l" defTabSz="821531" rtl="0" fontAlgn="auto" latinLnBrk="0" hangingPunct="0">
              <a:spcBef>
                <a:spcPts val="0"/>
              </a:spcBef>
              <a:spcAft>
                <a:spcPts val="0"/>
              </a:spcAft>
              <a:buClrTx/>
              <a:buSzTx/>
              <a:buFontTx/>
              <a:buNone/>
              <a:tabLst/>
            </a:pPr>
            <a:r>
              <a:rPr lang="en-US" sz="4000" dirty="0" smtClean="0">
                <a:solidFill>
                  <a:schemeClr val="bg2">
                    <a:lumMod val="50000"/>
                  </a:schemeClr>
                </a:solidFill>
                <a:latin typeface="Consolas" charset="0"/>
                <a:ea typeface="Consolas" charset="0"/>
                <a:cs typeface="Consolas" charset="0"/>
              </a:rPr>
              <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INT,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timestamp timestamp,</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temperature float,</a:t>
            </a:r>
          </a:p>
          <a:p>
            <a:pPr marL="0" marR="0" indent="0" algn="l" defTabSz="821531" rtl="0" fontAlgn="auto" latinLnBrk="0" hangingPunct="0">
              <a:spcBef>
                <a:spcPts val="0"/>
              </a:spcBef>
              <a:spcAft>
                <a:spcPts val="0"/>
              </a:spcAft>
              <a:buClrTx/>
              <a:buSzTx/>
              <a:buFontTx/>
              <a:buNone/>
              <a:tabLst/>
            </a:pPr>
            <a:r>
              <a:rPr lang="en-US" sz="4000" dirty="0">
                <a:solidFill>
                  <a:schemeClr val="bg2">
                    <a:lumMod val="50000"/>
                  </a:schemeClr>
                </a:solidFill>
                <a:latin typeface="Consolas" charset="0"/>
                <a:ea typeface="Consolas" charset="0"/>
                <a:cs typeface="Consolas" charset="0"/>
              </a:rPr>
              <a:t>	</a:t>
            </a:r>
            <a:r>
              <a:rPr lang="en-US" sz="4000" dirty="0" smtClean="0">
                <a:solidFill>
                  <a:schemeClr val="bg2">
                    <a:lumMod val="50000"/>
                  </a:schemeClr>
                </a:solidFill>
                <a:latin typeface="Consolas" charset="0"/>
                <a:ea typeface="Consolas" charset="0"/>
                <a:cs typeface="Consolas" charset="0"/>
              </a:rPr>
              <a:t>PRIMARY KEY (</a:t>
            </a:r>
            <a:r>
              <a:rPr lang="en-US" sz="4000" dirty="0" err="1" smtClean="0">
                <a:solidFill>
                  <a:schemeClr val="bg2">
                    <a:lumMod val="50000"/>
                  </a:schemeClr>
                </a:solidFill>
                <a:latin typeface="Consolas" charset="0"/>
                <a:ea typeface="Consolas" charset="0"/>
                <a:cs typeface="Consolas" charset="0"/>
              </a:rPr>
              <a:t>sensor_id</a:t>
            </a:r>
            <a:r>
              <a:rPr lang="en-US" sz="4000" dirty="0" smtClean="0">
                <a:solidFill>
                  <a:schemeClr val="bg2">
                    <a:lumMod val="50000"/>
                  </a:schemeClr>
                </a:solidFill>
                <a:latin typeface="Consolas" charset="0"/>
                <a:ea typeface="Consolas" charset="0"/>
                <a:cs typeface="Consolas" charset="0"/>
              </a:rPr>
              <a:t>, timestamp)</a:t>
            </a:r>
          </a:p>
          <a:p>
            <a:pPr marL="0" marR="0" indent="0" algn="l" defTabSz="821531" rtl="0" fontAlgn="auto" latinLnBrk="0" hangingPunct="0">
              <a:spcBef>
                <a:spcPts val="0"/>
              </a:spcBef>
              <a:spcAft>
                <a:spcPts val="0"/>
              </a:spcAft>
              <a:buClrTx/>
              <a:buSzTx/>
              <a:buFontTx/>
              <a:buNone/>
              <a:tabLst/>
            </a:pPr>
            <a:r>
              <a:rPr kumimoji="0" lang="en-US" sz="4000" b="0" i="0" u="none" strike="noStrike" cap="none" spc="0" normalizeH="0" baseline="0" dirty="0">
                <a:ln>
                  <a:noFill/>
                </a:ln>
                <a:solidFill>
                  <a:schemeClr val="bg2">
                    <a:lumMod val="50000"/>
                  </a:schemeClr>
                </a:solidFill>
                <a:effectLst/>
                <a:uFillTx/>
                <a:latin typeface="Consolas" charset="0"/>
                <a:ea typeface="Consolas" charset="0"/>
                <a:cs typeface="Consolas" charset="0"/>
                <a:sym typeface="Conduit ITC Light"/>
              </a:rPr>
              <a:t>)</a:t>
            </a:r>
          </a:p>
        </p:txBody>
      </p:sp>
      <p:sp>
        <p:nvSpPr>
          <p:cNvPr id="5" name="Shape 119"/>
          <p:cNvSpPr/>
          <p:nvPr/>
        </p:nvSpPr>
        <p:spPr>
          <a:xfrm>
            <a:off x="415367" y="575185"/>
            <a:ext cx="17582147" cy="1683152"/>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lgn="l">
              <a:defRPr sz="20000">
                <a:solidFill>
                  <a:srgbClr val="3EC7C0"/>
                </a:solidFill>
              </a:defRPr>
            </a:pPr>
            <a:r>
              <a:rPr lang="nb-NO" sz="10000" dirty="0" err="1" smtClean="0">
                <a:solidFill>
                  <a:srgbClr val="17BDB4"/>
                </a:solidFill>
                <a:latin typeface="Calibri" charset="0"/>
                <a:ea typeface="Calibri" charset="0"/>
                <a:cs typeface="Calibri" charset="0"/>
              </a:rPr>
              <a:t>Wide</a:t>
            </a:r>
            <a:r>
              <a:rPr lang="nb-NO" sz="10000" dirty="0" smtClean="0">
                <a:solidFill>
                  <a:srgbClr val="17BDB4"/>
                </a:solidFill>
                <a:latin typeface="Calibri" charset="0"/>
                <a:ea typeface="Calibri" charset="0"/>
                <a:cs typeface="Calibri" charset="0"/>
              </a:rPr>
              <a:t> </a:t>
            </a:r>
            <a:r>
              <a:rPr lang="nb-NO" sz="10000" dirty="0" err="1" smtClean="0">
                <a:solidFill>
                  <a:srgbClr val="17BDB4"/>
                </a:solidFill>
                <a:latin typeface="Calibri" charset="0"/>
                <a:ea typeface="Calibri" charset="0"/>
                <a:cs typeface="Calibri" charset="0"/>
              </a:rPr>
              <a:t>Column</a:t>
            </a:r>
            <a:r>
              <a:rPr lang="nb-NO" sz="10000" dirty="0" smtClean="0">
                <a:solidFill>
                  <a:srgbClr val="17BDB4"/>
                </a:solidFill>
                <a:latin typeface="Calibri" charset="0"/>
                <a:ea typeface="Calibri" charset="0"/>
                <a:cs typeface="Calibri" charset="0"/>
              </a:rPr>
              <a:t> Store</a:t>
            </a:r>
            <a:endParaRPr lang="nb-NO" sz="10000" dirty="0">
              <a:solidFill>
                <a:srgbClr val="17BDB4"/>
              </a:solidFill>
              <a:latin typeface="Calibri" charset="0"/>
              <a:ea typeface="Calibri" charset="0"/>
              <a:cs typeface="Calibri" charset="0"/>
            </a:endParaRPr>
          </a:p>
        </p:txBody>
      </p:sp>
      <p:sp>
        <p:nvSpPr>
          <p:cNvPr id="3" name="Rectangle 2"/>
          <p:cNvSpPr>
            <a:spLocks noChangeAspect="1"/>
          </p:cNvSpPr>
          <p:nvPr/>
        </p:nvSpPr>
        <p:spPr>
          <a:xfrm>
            <a:off x="122757" y="10925932"/>
            <a:ext cx="2160000" cy="216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nb-NO" sz="3200" b="1">
                <a:solidFill>
                  <a:schemeClr val="tx2">
                    <a:lumMod val="10000"/>
                  </a:schemeClr>
                </a:solidFill>
                <a:latin typeface="+mn-lt"/>
                <a:ea typeface="+mn-ea"/>
                <a:cs typeface="+mn-cs"/>
                <a:sym typeface="Helvetica Light"/>
              </a:rPr>
              <a:t>1</a:t>
            </a:r>
            <a:endParaRPr kumimoji="0" sz="3200" b="1" i="0" u="none" strike="noStrike" cap="none" spc="0" normalizeH="0" baseline="0" dirty="0">
              <a:ln>
                <a:noFill/>
              </a:ln>
              <a:solidFill>
                <a:schemeClr val="tx2">
                  <a:lumMod val="10000"/>
                </a:schemeClr>
              </a:solidFill>
              <a:effectLst/>
              <a:uFillTx/>
              <a:latin typeface="+mn-lt"/>
              <a:ea typeface="+mn-ea"/>
              <a:cs typeface="+mn-cs"/>
              <a:sym typeface="Helvetica Light"/>
            </a:endParaRPr>
          </a:p>
        </p:txBody>
      </p:sp>
      <p:sp>
        <p:nvSpPr>
          <p:cNvPr id="8" name="Rectangle 7"/>
          <p:cNvSpPr>
            <a:spLocks noChangeAspect="1"/>
          </p:cNvSpPr>
          <p:nvPr/>
        </p:nvSpPr>
        <p:spPr>
          <a:xfrm>
            <a:off x="7578789"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2016-01-01T00:00:02.000Z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9" name="Rectangle 8"/>
          <p:cNvSpPr>
            <a:spLocks noChangeAspect="1"/>
          </p:cNvSpPr>
          <p:nvPr/>
        </p:nvSpPr>
        <p:spPr>
          <a:xfrm>
            <a:off x="2502213"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2016-01-01T00:00:01.000Z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0" name="Rectangle 9"/>
          <p:cNvSpPr>
            <a:spLocks noChangeAspect="1"/>
          </p:cNvSpPr>
          <p:nvPr/>
        </p:nvSpPr>
        <p:spPr>
          <a:xfrm>
            <a:off x="12655365" y="10925932"/>
            <a:ext cx="5040000" cy="1080000"/>
          </a:xfrm>
          <a:prstGeom prst="rect">
            <a:avLst/>
          </a:prstGeom>
          <a:solidFill>
            <a:srgbClr val="17BDB4"/>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2016-01-01T00:00:03.000Z</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1" name="Rectangle 10"/>
          <p:cNvSpPr>
            <a:spLocks noChangeAspect="1"/>
          </p:cNvSpPr>
          <p:nvPr/>
        </p:nvSpPr>
        <p:spPr>
          <a:xfrm>
            <a:off x="7578789"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20.1</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2" name="Rectangle 11"/>
          <p:cNvSpPr>
            <a:spLocks noChangeAspect="1"/>
          </p:cNvSpPr>
          <p:nvPr/>
        </p:nvSpPr>
        <p:spPr>
          <a:xfrm>
            <a:off x="2502213"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20.0</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
        <p:nvSpPr>
          <p:cNvPr id="13" name="Rectangle 12"/>
          <p:cNvSpPr>
            <a:spLocks noChangeAspect="1"/>
          </p:cNvSpPr>
          <p:nvPr/>
        </p:nvSpPr>
        <p:spPr>
          <a:xfrm>
            <a:off x="12655365" y="12005932"/>
            <a:ext cx="5040000" cy="1080000"/>
          </a:xfrm>
          <a:prstGeom prst="rect">
            <a:avLst/>
          </a:prstGeom>
          <a:solidFill>
            <a:schemeClr val="bg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r>
              <a:rPr lang="en-US" sz="3200" b="1" dirty="0" smtClean="0">
                <a:solidFill>
                  <a:srgbClr val="000000"/>
                </a:solidFill>
                <a:latin typeface="Calibri" charset="0"/>
              </a:rPr>
              <a:t>20.2</a:t>
            </a:r>
            <a:endParaRPr kumimoji="0" sz="3200" b="1" i="0" u="none" strike="noStrike" cap="none" spc="0" normalizeH="0" baseline="0" dirty="0">
              <a:ln>
                <a:noFill/>
              </a:ln>
              <a:solidFill>
                <a:schemeClr val="bg2"/>
              </a:solidFill>
              <a:effectLst/>
              <a:uFillTx/>
              <a:latin typeface="+mn-lt"/>
              <a:ea typeface="+mn-ea"/>
              <a:cs typeface="+mn-cs"/>
              <a:sym typeface="Helvetica Light"/>
            </a:endParaRPr>
          </a:p>
        </p:txBody>
      </p:sp>
    </p:spTree>
    <p:extLst>
      <p:ext uri="{BB962C8B-B14F-4D97-AF65-F5344CB8AC3E}">
        <p14:creationId xmlns:p14="http://schemas.microsoft.com/office/powerpoint/2010/main" val="63379228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119" name="Shape 119"/>
          <p:cNvSpPr/>
          <p:nvPr/>
        </p:nvSpPr>
        <p:spPr>
          <a:xfrm>
            <a:off x="292608" y="489215"/>
            <a:ext cx="17739360" cy="3222035"/>
          </a:xfrm>
          <a:prstGeom prst="rect">
            <a:avLst/>
          </a:prstGeom>
          <a:ln w="12700">
            <a:miter lim="400000"/>
          </a:ln>
          <a:extLst>
            <a:ext uri="{C572A759-6A51-4108-AA02-DFA0A04FC94B}">
              <ma14:wrappingTextBoxFlag xmlns:ma14="http://schemas.microsoft.com/office/mac/drawingml/2011/main" val="1"/>
            </a:ext>
          </a:extLst>
        </p:spPr>
        <p:txBody>
          <a:bodyPr wrap="square" lIns="71437" tIns="71437" rIns="71437" bIns="71437" anchor="ctr">
            <a:spAutoFit/>
          </a:bodyPr>
          <a:lstStyle/>
          <a:p>
            <a:pPr>
              <a:defRPr sz="20000">
                <a:solidFill>
                  <a:srgbClr val="3EC7C0"/>
                </a:solidFill>
              </a:defRPr>
            </a:pPr>
            <a:r>
              <a:rPr lang="nb-NO" sz="20000" b="1" dirty="0" smtClean="0">
                <a:solidFill>
                  <a:schemeClr val="bg1"/>
                </a:solidFill>
                <a:latin typeface="Calibri" charset="0"/>
                <a:ea typeface="Calibri" charset="0"/>
                <a:cs typeface="Calibri" charset="0"/>
              </a:rPr>
              <a:t>Google</a:t>
            </a:r>
            <a:r>
              <a:rPr lang="nb-NO" sz="20000" b="1" dirty="0" smtClean="0">
                <a:solidFill>
                  <a:srgbClr val="17BDB4"/>
                </a:solidFill>
                <a:latin typeface="Calibri" charset="0"/>
                <a:ea typeface="Calibri" charset="0"/>
                <a:cs typeface="Calibri" charset="0"/>
              </a:rPr>
              <a:t> </a:t>
            </a:r>
            <a:r>
              <a:rPr lang="nb-NO" sz="20000" b="1" dirty="0" err="1" smtClean="0">
                <a:solidFill>
                  <a:srgbClr val="17BDB4"/>
                </a:solidFill>
                <a:latin typeface="Calibri" charset="0"/>
                <a:ea typeface="Calibri" charset="0"/>
                <a:cs typeface="Calibri" charset="0"/>
              </a:rPr>
              <a:t>Bigtable</a:t>
            </a:r>
            <a:endParaRPr lang="nb-NO" sz="20000" b="1" dirty="0">
              <a:solidFill>
                <a:srgbClr val="17BDB4"/>
              </a:solidFill>
              <a:latin typeface="Calibri" charset="0"/>
              <a:ea typeface="Calibri" charset="0"/>
              <a:cs typeface="Calibri" charset="0"/>
            </a:endParaRPr>
          </a:p>
        </p:txBody>
      </p:sp>
      <p:sp>
        <p:nvSpPr>
          <p:cNvPr id="3" name="TextBox 2"/>
          <p:cNvSpPr txBox="1"/>
          <p:nvPr/>
        </p:nvSpPr>
        <p:spPr>
          <a:xfrm>
            <a:off x="449822" y="5525079"/>
            <a:ext cx="17582146" cy="8223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t" anchorCtr="0">
            <a:spAutoFit/>
          </a:bodyPr>
          <a:lstStyle/>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Grunnlaget</a:t>
            </a:r>
            <a:r>
              <a:rPr lang="en-US" dirty="0" smtClean="0">
                <a:solidFill>
                  <a:schemeClr val="tx1">
                    <a:lumMod val="95000"/>
                  </a:schemeClr>
                </a:solidFill>
                <a:latin typeface="Calisto MT" charset="0"/>
                <a:ea typeface="Calisto MT" charset="0"/>
                <a:cs typeface="Calisto MT" charset="0"/>
              </a:rPr>
              <a:t> for Wide column stores</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Påbegynt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a:t>
            </a:r>
            <a:r>
              <a:rPr lang="en-US" dirty="0" smtClean="0">
                <a:solidFill>
                  <a:schemeClr val="tx1">
                    <a:lumMod val="95000"/>
                  </a:schemeClr>
                </a:solidFill>
                <a:latin typeface="Calisto MT" charset="0"/>
                <a:ea typeface="Calisto MT" charset="0"/>
                <a:cs typeface="Calisto MT" charset="0"/>
              </a:rPr>
              <a:t> 2004</a:t>
            </a: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Bygget</a:t>
            </a:r>
            <a:r>
              <a:rPr lang="en-US" dirty="0" smtClean="0">
                <a:solidFill>
                  <a:schemeClr val="tx1">
                    <a:lumMod val="95000"/>
                  </a:schemeClr>
                </a:solidFill>
                <a:latin typeface="Calisto MT" charset="0"/>
                <a:ea typeface="Calisto MT" charset="0"/>
                <a:cs typeface="Calisto MT" charset="0"/>
              </a:rPr>
              <a:t> for </a:t>
            </a:r>
            <a:r>
              <a:rPr lang="en-US" dirty="0" err="1" smtClean="0">
                <a:solidFill>
                  <a:schemeClr val="tx1">
                    <a:lumMod val="95000"/>
                  </a:schemeClr>
                </a:solidFill>
                <a:latin typeface="Calisto MT" charset="0"/>
                <a:ea typeface="Calisto MT" charset="0"/>
                <a:cs typeface="Calisto MT" charset="0"/>
              </a:rPr>
              <a:t>høy</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ytelse</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err="1" smtClean="0">
                <a:solidFill>
                  <a:schemeClr val="tx1">
                    <a:lumMod val="95000"/>
                  </a:schemeClr>
                </a:solidFill>
                <a:latin typeface="Calisto MT" charset="0"/>
                <a:ea typeface="Calisto MT" charset="0"/>
                <a:cs typeface="Calisto MT" charset="0"/>
              </a:rPr>
              <a:t>Brukes</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internt</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av</a:t>
            </a:r>
            <a:r>
              <a:rPr lang="en-US" dirty="0" smtClean="0">
                <a:solidFill>
                  <a:schemeClr val="tx1">
                    <a:lumMod val="95000"/>
                  </a:schemeClr>
                </a:solidFill>
                <a:latin typeface="Calisto MT" charset="0"/>
                <a:ea typeface="Calisto MT" charset="0"/>
                <a:cs typeface="Calisto MT" charset="0"/>
              </a:rPr>
              <a:t> de </a:t>
            </a:r>
            <a:r>
              <a:rPr lang="en-US" dirty="0" err="1" smtClean="0">
                <a:solidFill>
                  <a:schemeClr val="tx1">
                    <a:lumMod val="95000"/>
                  </a:schemeClr>
                </a:solidFill>
                <a:latin typeface="Calisto MT" charset="0"/>
                <a:ea typeface="Calisto MT" charset="0"/>
                <a:cs typeface="Calisto MT" charset="0"/>
              </a:rPr>
              <a:t>fleste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løsningene</a:t>
            </a:r>
            <a:r>
              <a:rPr lang="en-US" dirty="0" smtClean="0">
                <a:solidFill>
                  <a:schemeClr val="tx1">
                    <a:lumMod val="95000"/>
                  </a:schemeClr>
                </a:solidFill>
                <a:latin typeface="Calisto MT" charset="0"/>
                <a:ea typeface="Calisto MT" charset="0"/>
                <a:cs typeface="Calisto MT" charset="0"/>
              </a:rPr>
              <a:t> </a:t>
            </a:r>
            <a:r>
              <a:rPr lang="en-US" dirty="0" err="1" smtClean="0">
                <a:solidFill>
                  <a:schemeClr val="tx1">
                    <a:lumMod val="95000"/>
                  </a:schemeClr>
                </a:solidFill>
                <a:latin typeface="Calisto MT" charset="0"/>
                <a:ea typeface="Calisto MT" charset="0"/>
                <a:cs typeface="Calisto MT" charset="0"/>
              </a:rPr>
              <a:t>deres</a:t>
            </a:r>
            <a:endParaRPr lang="en-US" dirty="0" smtClean="0">
              <a:solidFill>
                <a:schemeClr val="tx1">
                  <a:lumMod val="95000"/>
                </a:schemeClr>
              </a:solidFill>
              <a:latin typeface="Calisto MT" charset="0"/>
              <a:ea typeface="Calisto MT" charset="0"/>
              <a:cs typeface="Calisto MT" charset="0"/>
            </a:endParaRPr>
          </a:p>
          <a:p>
            <a:pPr marL="685800" indent="-685800" algn="l">
              <a:lnSpc>
                <a:spcPct val="150000"/>
              </a:lnSpc>
              <a:buFont typeface="Arial" charset="0"/>
              <a:buChar char="•"/>
            </a:pPr>
            <a:r>
              <a:rPr lang="en-US" dirty="0" smtClean="0">
                <a:solidFill>
                  <a:schemeClr val="tx1">
                    <a:lumMod val="95000"/>
                  </a:schemeClr>
                </a:solidFill>
                <a:latin typeface="Calisto MT" charset="0"/>
                <a:ea typeface="Calisto MT" charset="0"/>
                <a:cs typeface="Calisto MT" charset="0"/>
              </a:rPr>
              <a:t>Gmail, </a:t>
            </a:r>
            <a:r>
              <a:rPr lang="en-US" dirty="0" err="1" smtClean="0">
                <a:solidFill>
                  <a:schemeClr val="tx1">
                    <a:lumMod val="95000"/>
                  </a:schemeClr>
                </a:solidFill>
                <a:latin typeface="Calisto MT" charset="0"/>
                <a:ea typeface="Calisto MT" charset="0"/>
                <a:cs typeface="Calisto MT" charset="0"/>
              </a:rPr>
              <a:t>Youtube</a:t>
            </a:r>
            <a:r>
              <a:rPr lang="en-US" dirty="0" smtClean="0">
                <a:solidFill>
                  <a:schemeClr val="tx1">
                    <a:lumMod val="95000"/>
                  </a:schemeClr>
                </a:solidFill>
                <a:latin typeface="Calisto MT" charset="0"/>
                <a:ea typeface="Calisto MT" charset="0"/>
                <a:cs typeface="Calisto MT" charset="0"/>
              </a:rPr>
              <a:t>, Maps, Earth, “My search history” etc.</a:t>
            </a:r>
            <a:br>
              <a:rPr lang="en-US" dirty="0" smtClean="0">
                <a:solidFill>
                  <a:schemeClr val="tx1">
                    <a:lumMod val="95000"/>
                  </a:schemeClr>
                </a:solidFill>
                <a:latin typeface="Calisto MT" charset="0"/>
                <a:ea typeface="Calisto MT" charset="0"/>
                <a:cs typeface="Calisto MT" charset="0"/>
              </a:rPr>
            </a:br>
            <a:r>
              <a:rPr lang="en-US" dirty="0" smtClean="0">
                <a:solidFill>
                  <a:schemeClr val="tx1">
                    <a:lumMod val="95000"/>
                  </a:schemeClr>
                </a:solidFill>
                <a:latin typeface="Calisto MT" charset="0"/>
                <a:ea typeface="Calisto MT" charset="0"/>
                <a:cs typeface="Calisto MT" charset="0"/>
              </a:rPr>
              <a:t>		</a:t>
            </a:r>
          </a:p>
          <a:p>
            <a:pPr marL="685800" lvl="8" indent="-685800" algn="l">
              <a:lnSpc>
                <a:spcPct val="150000"/>
              </a:lnSpc>
              <a:buFont typeface="Arial" charset="0"/>
              <a:buChar char="•"/>
            </a:pPr>
            <a:endParaRPr lang="en-US" dirty="0" smtClean="0">
              <a:solidFill>
                <a:schemeClr val="tx1">
                  <a:lumMod val="95000"/>
                </a:schemeClr>
              </a:solidFill>
              <a:latin typeface="Calisto MT" charset="0"/>
              <a:ea typeface="Calisto MT" charset="0"/>
              <a:cs typeface="Calisto MT" charset="0"/>
            </a:endParaRPr>
          </a:p>
        </p:txBody>
      </p:sp>
    </p:spTree>
    <p:extLst>
      <p:ext uri="{BB962C8B-B14F-4D97-AF65-F5344CB8AC3E}">
        <p14:creationId xmlns:p14="http://schemas.microsoft.com/office/powerpoint/2010/main" val="5340411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8485632" y="12331027"/>
            <a:ext cx="9180576" cy="1015663"/>
          </a:xfrm>
          <a:prstGeom prst="rect">
            <a:avLst/>
          </a:prstGeom>
        </p:spPr>
        <p:txBody>
          <a:bodyPr wrap="square">
            <a:spAutoFit/>
          </a:bodyPr>
          <a:lstStyle/>
          <a:p>
            <a:pPr algn="l"/>
            <a:r>
              <a:rPr lang="en-US" sz="2000" dirty="0">
                <a:solidFill>
                  <a:schemeClr val="bg2">
                    <a:lumMod val="50000"/>
                  </a:schemeClr>
                </a:solidFill>
                <a:latin typeface="Consolas" charset="0"/>
                <a:ea typeface="Consolas" charset="0"/>
                <a:cs typeface="Consolas" charset="0"/>
              </a:rPr>
              <a:t>https://</a:t>
            </a:r>
            <a:r>
              <a:rPr lang="en-US" sz="2000" dirty="0" err="1">
                <a:solidFill>
                  <a:schemeClr val="bg2">
                    <a:lumMod val="50000"/>
                  </a:schemeClr>
                </a:solidFill>
                <a:latin typeface="Consolas" charset="0"/>
                <a:ea typeface="Consolas" charset="0"/>
                <a:cs typeface="Consolas" charset="0"/>
              </a:rPr>
              <a:t>hbase.apache.org</a:t>
            </a:r>
            <a:r>
              <a:rPr lang="en-US" sz="2000" dirty="0">
                <a:solidFill>
                  <a:schemeClr val="bg2">
                    <a:lumMod val="50000"/>
                  </a:schemeClr>
                </a:solidFill>
                <a:latin typeface="Consolas" charset="0"/>
                <a:ea typeface="Consolas" charset="0"/>
                <a:cs typeface="Consolas" charset="0"/>
              </a:rPr>
              <a:t>/images/</a:t>
            </a:r>
            <a:r>
              <a:rPr lang="en-US" sz="2000" dirty="0" err="1">
                <a:solidFill>
                  <a:schemeClr val="bg2">
                    <a:lumMod val="50000"/>
                  </a:schemeClr>
                </a:solidFill>
                <a:latin typeface="Consolas" charset="0"/>
                <a:ea typeface="Consolas" charset="0"/>
                <a:cs typeface="Consolas" charset="0"/>
              </a:rPr>
              <a:t>hbase_logo_with_orca_large.png</a:t>
            </a:r>
            <a:r>
              <a:rPr lang="en-US" sz="2000" dirty="0">
                <a:solidFill>
                  <a:schemeClr val="bg2">
                    <a:lumMod val="50000"/>
                  </a:schemeClr>
                </a:solidFill>
                <a:latin typeface="Consolas" charset="0"/>
                <a:ea typeface="Consolas" charset="0"/>
                <a:cs typeface="Consolas" charset="0"/>
              </a:rPr>
              <a:t/>
            </a:r>
            <a:br>
              <a:rPr lang="en-US" sz="2000" dirty="0">
                <a:solidFill>
                  <a:schemeClr val="bg2">
                    <a:lumMod val="50000"/>
                  </a:schemeClr>
                </a:solidFill>
                <a:latin typeface="Consolas" charset="0"/>
                <a:ea typeface="Consolas" charset="0"/>
                <a:cs typeface="Consolas" charset="0"/>
              </a:rPr>
            </a:br>
            <a:r>
              <a:rPr lang="en-US" sz="2000" dirty="0">
                <a:solidFill>
                  <a:schemeClr val="bg2">
                    <a:lumMod val="50000"/>
                  </a:schemeClr>
                </a:solidFill>
                <a:latin typeface="Consolas" charset="0"/>
                <a:ea typeface="Consolas" charset="0"/>
                <a:cs typeface="Consolas" charset="0"/>
              </a:rPr>
              <a:t>https://</a:t>
            </a:r>
            <a:r>
              <a:rPr lang="en-US" sz="2000" dirty="0" err="1" smtClean="0">
                <a:solidFill>
                  <a:schemeClr val="bg2">
                    <a:lumMod val="50000"/>
                  </a:schemeClr>
                </a:solidFill>
                <a:latin typeface="Consolas" charset="0"/>
                <a:ea typeface="Consolas" charset="0"/>
                <a:cs typeface="Consolas" charset="0"/>
              </a:rPr>
              <a:t>accumulo.apache.org</a:t>
            </a:r>
            <a:r>
              <a:rPr lang="en-US" sz="2000" dirty="0" smtClean="0">
                <a:solidFill>
                  <a:schemeClr val="bg2">
                    <a:lumMod val="50000"/>
                  </a:schemeClr>
                </a:solidFill>
                <a:latin typeface="Consolas" charset="0"/>
                <a:ea typeface="Consolas" charset="0"/>
                <a:cs typeface="Consolas" charset="0"/>
              </a:rPr>
              <a:t>/images/</a:t>
            </a:r>
            <a:r>
              <a:rPr lang="en-US" sz="2000" dirty="0" err="1" smtClean="0">
                <a:solidFill>
                  <a:schemeClr val="bg2">
                    <a:lumMod val="50000"/>
                  </a:schemeClr>
                </a:solidFill>
                <a:latin typeface="Consolas" charset="0"/>
                <a:ea typeface="Consolas" charset="0"/>
                <a:cs typeface="Consolas" charset="0"/>
              </a:rPr>
              <a:t>accumulo-logo.png</a:t>
            </a:r>
            <a:endParaRPr lang="en-US" sz="2000" dirty="0" smtClean="0">
              <a:solidFill>
                <a:schemeClr val="bg2">
                  <a:lumMod val="50000"/>
                </a:schemeClr>
              </a:solidFill>
              <a:latin typeface="Consolas" charset="0"/>
              <a:ea typeface="Consolas" charset="0"/>
              <a:cs typeface="Consolas" charset="0"/>
            </a:endParaRPr>
          </a:p>
          <a:p>
            <a:pPr algn="l"/>
            <a:r>
              <a:rPr lang="en-US" sz="2000" dirty="0">
                <a:solidFill>
                  <a:schemeClr val="bg2">
                    <a:lumMod val="50000"/>
                  </a:schemeClr>
                </a:solidFill>
                <a:latin typeface="Consolas" charset="0"/>
                <a:ea typeface="Consolas" charset="0"/>
                <a:cs typeface="Consolas" charset="0"/>
              </a:rPr>
              <a:t>http://</a:t>
            </a:r>
            <a:r>
              <a:rPr lang="en-US" sz="2000" dirty="0" err="1">
                <a:solidFill>
                  <a:schemeClr val="bg2">
                    <a:lumMod val="50000"/>
                  </a:schemeClr>
                </a:solidFill>
                <a:latin typeface="Consolas" charset="0"/>
                <a:ea typeface="Consolas" charset="0"/>
                <a:cs typeface="Consolas" charset="0"/>
              </a:rPr>
              <a:t>cassandra.apache.org</a:t>
            </a:r>
            <a:r>
              <a:rPr lang="en-US" sz="2000" dirty="0">
                <a:solidFill>
                  <a:schemeClr val="bg2">
                    <a:lumMod val="50000"/>
                  </a:schemeClr>
                </a:solidFill>
                <a:latin typeface="Consolas" charset="0"/>
                <a:ea typeface="Consolas" charset="0"/>
                <a:cs typeface="Consolas" charset="0"/>
              </a:rPr>
              <a:t>/media/</a:t>
            </a:r>
            <a:r>
              <a:rPr lang="en-US" sz="2000" dirty="0" err="1">
                <a:solidFill>
                  <a:schemeClr val="bg2">
                    <a:lumMod val="50000"/>
                  </a:schemeClr>
                </a:solidFill>
                <a:latin typeface="Consolas" charset="0"/>
                <a:ea typeface="Consolas" charset="0"/>
                <a:cs typeface="Consolas" charset="0"/>
              </a:rPr>
              <a:t>img</a:t>
            </a:r>
            <a:r>
              <a:rPr lang="en-US" sz="2000" dirty="0">
                <a:solidFill>
                  <a:schemeClr val="bg2">
                    <a:lumMod val="50000"/>
                  </a:schemeClr>
                </a:solidFill>
                <a:latin typeface="Consolas" charset="0"/>
                <a:ea typeface="Consolas" charset="0"/>
                <a:cs typeface="Consolas" charset="0"/>
              </a:rPr>
              <a:t>/</a:t>
            </a:r>
            <a:r>
              <a:rPr lang="en-US" sz="2000" dirty="0" err="1">
                <a:solidFill>
                  <a:schemeClr val="bg2">
                    <a:lumMod val="50000"/>
                  </a:schemeClr>
                </a:solidFill>
                <a:latin typeface="Consolas" charset="0"/>
                <a:ea typeface="Consolas" charset="0"/>
                <a:cs typeface="Consolas" charset="0"/>
              </a:rPr>
              <a:t>cassandra_logo.png</a:t>
            </a:r>
            <a:endParaRPr lang="en-US" sz="2000" dirty="0">
              <a:solidFill>
                <a:schemeClr val="bg2">
                  <a:lumMod val="50000"/>
                </a:schemeClr>
              </a:solidFill>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9692684" y="5369320"/>
            <a:ext cx="6320492" cy="1615237"/>
          </a:xfrm>
          <a:prstGeom prst="rect">
            <a:avLst/>
          </a:prstGeom>
        </p:spPr>
      </p:pic>
      <p:pic>
        <p:nvPicPr>
          <p:cNvPr id="7" name="Picture 6"/>
          <p:cNvPicPr>
            <a:picLocks noChangeAspect="1"/>
          </p:cNvPicPr>
          <p:nvPr/>
        </p:nvPicPr>
        <p:blipFill>
          <a:blip r:embed="rId4"/>
          <a:stretch>
            <a:fillRect/>
          </a:stretch>
        </p:blipFill>
        <p:spPr>
          <a:xfrm>
            <a:off x="9663176" y="2595197"/>
            <a:ext cx="5969000" cy="1524000"/>
          </a:xfrm>
          <a:prstGeom prst="rect">
            <a:avLst/>
          </a:prstGeom>
          <a:solidFill>
            <a:srgbClr val="FFFFFF"/>
          </a:solidFill>
        </p:spPr>
      </p:pic>
      <p:pic>
        <p:nvPicPr>
          <p:cNvPr id="9" name="Picture 8"/>
          <p:cNvPicPr>
            <a:picLocks noChangeAspect="1"/>
          </p:cNvPicPr>
          <p:nvPr/>
        </p:nvPicPr>
        <p:blipFill>
          <a:blip r:embed="rId5"/>
          <a:stretch>
            <a:fillRect/>
          </a:stretch>
        </p:blipFill>
        <p:spPr>
          <a:xfrm>
            <a:off x="9663176" y="8234680"/>
            <a:ext cx="6350000" cy="1270000"/>
          </a:xfrm>
          <a:prstGeom prst="rect">
            <a:avLst/>
          </a:prstGeom>
        </p:spPr>
      </p:pic>
      <p:pic>
        <p:nvPicPr>
          <p:cNvPr id="10" name="Picture 9"/>
          <p:cNvPicPr>
            <a:picLocks noChangeAspect="1"/>
          </p:cNvPicPr>
          <p:nvPr/>
        </p:nvPicPr>
        <p:blipFill>
          <a:blip r:embed="rId6"/>
          <a:stretch>
            <a:fillRect/>
          </a:stretch>
        </p:blipFill>
        <p:spPr>
          <a:xfrm>
            <a:off x="2196846" y="4800189"/>
            <a:ext cx="1906524" cy="2468880"/>
          </a:xfrm>
          <a:prstGeom prst="rect">
            <a:avLst/>
          </a:prstGeom>
        </p:spPr>
      </p:pic>
      <p:sp>
        <p:nvSpPr>
          <p:cNvPr id="11" name="TextBox 10"/>
          <p:cNvSpPr txBox="1"/>
          <p:nvPr/>
        </p:nvSpPr>
        <p:spPr>
          <a:xfrm>
            <a:off x="2015986" y="3662341"/>
            <a:ext cx="2268249"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nb-NO" dirty="0" err="1" smtClean="0">
                <a:solidFill>
                  <a:schemeClr val="bg2">
                    <a:lumMod val="50000"/>
                  </a:schemeClr>
                </a:solidFill>
                <a:latin typeface="Calibri" charset="0"/>
                <a:ea typeface="Calibri" charset="0"/>
                <a:cs typeface="Calibri" charset="0"/>
              </a:rPr>
              <a:t>Bigtable</a:t>
            </a:r>
            <a:endParaRPr kumimoji="0" sz="5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cxnSp>
        <p:nvCxnSpPr>
          <p:cNvPr id="13" name="Straight Connector 12"/>
          <p:cNvCxnSpPr/>
          <p:nvPr/>
        </p:nvCxnSpPr>
        <p:spPr>
          <a:xfrm flipV="1">
            <a:off x="4505728" y="3657601"/>
            <a:ext cx="4638272" cy="251933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a:off x="4505728" y="6176938"/>
            <a:ext cx="438224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7" name="Straight Connector 16"/>
          <p:cNvCxnSpPr/>
          <p:nvPr/>
        </p:nvCxnSpPr>
        <p:spPr>
          <a:xfrm>
            <a:off x="4505728" y="6176938"/>
            <a:ext cx="4638272" cy="26927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9432319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37760" y="3198958"/>
            <a:ext cx="8977122" cy="6016924"/>
          </a:xfrm>
          <a:prstGeom prst="rect">
            <a:avLst/>
          </a:prstGeom>
        </p:spPr>
      </p:pic>
      <p:sp>
        <p:nvSpPr>
          <p:cNvPr id="7" name="TextBox 6"/>
          <p:cNvSpPr txBox="1"/>
          <p:nvPr/>
        </p:nvSpPr>
        <p:spPr>
          <a:xfrm>
            <a:off x="7651590" y="12772952"/>
            <a:ext cx="10190289" cy="60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US" sz="3000" dirty="0" smtClean="0">
                <a:solidFill>
                  <a:schemeClr val="bg2">
                    <a:lumMod val="50000"/>
                  </a:schemeClr>
                </a:solidFill>
                <a:latin typeface="Calibri" charset="0"/>
                <a:ea typeface="Calibri" charset="0"/>
                <a:cs typeface="Calibri" charset="0"/>
              </a:rPr>
              <a:t>https</a:t>
            </a:r>
            <a:r>
              <a:rPr lang="en-US" sz="3000" dirty="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svn.apache.org</a:t>
            </a:r>
            <a:r>
              <a:rPr lang="en-US" sz="3000" dirty="0" smtClean="0">
                <a:solidFill>
                  <a:schemeClr val="bg2">
                    <a:lumMod val="50000"/>
                  </a:schemeClr>
                </a:solidFill>
                <a:latin typeface="Calibri" charset="0"/>
                <a:ea typeface="Calibri" charset="0"/>
                <a:cs typeface="Calibri" charset="0"/>
              </a:rPr>
              <a:t>/repos/</a:t>
            </a:r>
            <a:r>
              <a:rPr lang="en-US" sz="3000" dirty="0" err="1" smtClean="0">
                <a:solidFill>
                  <a:schemeClr val="bg2">
                    <a:lumMod val="50000"/>
                  </a:schemeClr>
                </a:solidFill>
                <a:latin typeface="Calibri" charset="0"/>
                <a:ea typeface="Calibri" charset="0"/>
                <a:cs typeface="Calibri" charset="0"/>
              </a:rPr>
              <a:t>asf</a:t>
            </a:r>
            <a:r>
              <a:rPr lang="en-US" sz="3000" dirty="0" smtClean="0">
                <a:solidFill>
                  <a:schemeClr val="bg2">
                    <a:lumMod val="50000"/>
                  </a:schemeClr>
                </a:solidFill>
                <a:latin typeface="Calibri" charset="0"/>
                <a:ea typeface="Calibri" charset="0"/>
                <a:cs typeface="Calibri" charset="0"/>
              </a:rPr>
              <a:t>/</a:t>
            </a:r>
            <a:r>
              <a:rPr lang="en-US" sz="3000" dirty="0" err="1" smtClean="0">
                <a:solidFill>
                  <a:schemeClr val="bg2">
                    <a:lumMod val="50000"/>
                  </a:schemeClr>
                </a:solidFill>
                <a:latin typeface="Calibri" charset="0"/>
                <a:ea typeface="Calibri" charset="0"/>
                <a:cs typeface="Calibri" charset="0"/>
              </a:rPr>
              <a:t>cassandra</a:t>
            </a:r>
            <a:r>
              <a:rPr lang="en-US" sz="3000" dirty="0" smtClean="0">
                <a:solidFill>
                  <a:schemeClr val="bg2">
                    <a:lumMod val="50000"/>
                  </a:schemeClr>
                </a:solidFill>
                <a:latin typeface="Calibri" charset="0"/>
                <a:ea typeface="Calibri" charset="0"/>
                <a:cs typeface="Calibri" charset="0"/>
              </a:rPr>
              <a:t>/logo/</a:t>
            </a:r>
            <a:r>
              <a:rPr lang="en-US" sz="3000" dirty="0" err="1" smtClean="0">
                <a:solidFill>
                  <a:schemeClr val="bg2">
                    <a:lumMod val="50000"/>
                  </a:schemeClr>
                </a:solidFill>
                <a:latin typeface="Calibri" charset="0"/>
                <a:ea typeface="Calibri" charset="0"/>
                <a:cs typeface="Calibri" charset="0"/>
              </a:rPr>
              <a:t>cassandra.svg</a:t>
            </a:r>
            <a:endParaRPr kumimoji="0" sz="3000" b="0" i="0" u="none" strike="noStrike" cap="none" spc="0" normalizeH="0" baseline="0" dirty="0">
              <a:ln>
                <a:noFill/>
              </a:ln>
              <a:solidFill>
                <a:schemeClr val="bg2">
                  <a:lumMod val="50000"/>
                </a:schemeClr>
              </a:solidFill>
              <a:effectLst/>
              <a:uFillTx/>
              <a:latin typeface="Calibri" charset="0"/>
              <a:ea typeface="Calibri" charset="0"/>
              <a:cs typeface="Calibri" charset="0"/>
              <a:sym typeface="Conduit ITC Light"/>
            </a:endParaRPr>
          </a:p>
        </p:txBody>
      </p:sp>
    </p:spTree>
    <p:extLst>
      <p:ext uri="{BB962C8B-B14F-4D97-AF65-F5344CB8AC3E}">
        <p14:creationId xmlns:p14="http://schemas.microsoft.com/office/powerpoint/2010/main" val="119878987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Light"/>
        <a:ea typeface="Source Sans Pro Light"/>
        <a:cs typeface="Source Sans Pr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Conduit ITC Light"/>
            <a:ea typeface="Conduit ITC Light"/>
            <a:cs typeface="Conduit ITC Light"/>
            <a:sym typeface="Conduit ITC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6390</TotalTime>
  <Words>2266</Words>
  <Application>Microsoft Macintosh PowerPoint</Application>
  <PresentationFormat>Custom</PresentationFormat>
  <Paragraphs>303</Paragraphs>
  <Slides>24</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Calibri</vt:lpstr>
      <vt:lpstr>Calisto MT</vt:lpstr>
      <vt:lpstr>Conduit ITC Light</vt:lpstr>
      <vt:lpstr>Consolas</vt:lpstr>
      <vt:lpstr>Helvetica Light</vt:lpstr>
      <vt:lpstr>Helvetica Neue</vt:lpstr>
      <vt:lpstr>Source Sans Pro</vt:lpstr>
      <vt:lpstr>Source Sans Pro Light</vt:lpstr>
      <vt:lpstr>Wingdings</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Andreas Baakind</cp:lastModifiedBy>
  <cp:revision>91</cp:revision>
  <dcterms:modified xsi:type="dcterms:W3CDTF">2016-05-03T05:39:41Z</dcterms:modified>
</cp:coreProperties>
</file>